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5" r:id="rId49"/>
    <p:sldId id="306" r:id="rId50"/>
    <p:sldId id="307" r:id="rId51"/>
    <p:sldId id="308" r:id="rId52"/>
  </p:sldIdLst>
  <p:sldSz cx="12192000" cy="6858000"/>
  <p:notesSz cx="6858000" cy="9144000"/>
  <p:embeddedFontLst>
    <p:embeddedFont>
      <p:font typeface="Helvetica Neue" panose="020B0604020202020204" charset="0"/>
      <p:regular r:id="rId54"/>
      <p:bold r:id="rId55"/>
      <p:italic r:id="rId56"/>
      <p:boldItalic r:id="rId57"/>
    </p:embeddedFont>
    <p:embeddedFont>
      <p:font typeface="Quattrocento Sans" panose="020F0502020204030204" pitchFamily="34" charset="0"/>
      <p:regular r:id="rId58"/>
      <p:bold r:id="rId59"/>
      <p:italic r:id="rId60"/>
      <p:boldItalic r:id="rId61"/>
    </p:embeddedFont>
    <p:embeddedFont>
      <p:font typeface="Roboto" panose="020000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gJa5UcfEyHXuWa1g2BFJByVP+T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7" Type="http://schemas.openxmlformats.org/officeDocument/2006/relationships/slide" Target="slides/slide5.xml"/><Relationship Id="rId71"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3" Type="http://schemas.openxmlformats.org/officeDocument/2006/relationships/hyperlink" Target="http://www.casel.org/guideprogramscaring-school-community/" TargetMode="External"/><Relationship Id="rId18" Type="http://schemas.openxmlformats.org/officeDocument/2006/relationships/hyperlink" Target="https://casel.org/getting-along/" TargetMode="External"/><Relationship Id="rId26" Type="http://schemas.openxmlformats.org/officeDocument/2006/relationships/hyperlink" Target="http://www.casel.org/guideprogramsmindup/" TargetMode="External"/><Relationship Id="rId39" Type="http://schemas.openxmlformats.org/officeDocument/2006/relationships/hyperlink" Target="http://www.casel.org/guideprogramssocial-skills/" TargetMode="External"/><Relationship Id="rId21" Type="http://schemas.openxmlformats.org/officeDocument/2006/relationships/hyperlink" Target="http://www.casel.org/guideprogramsthe-incredible-years-series/" TargetMode="External"/><Relationship Id="rId34" Type="http://schemas.openxmlformats.org/officeDocument/2006/relationships/hyperlink" Target="http://www.casel.org/guideprogramsresponsive-classroom/" TargetMode="External"/><Relationship Id="rId42" Type="http://schemas.openxmlformats.org/officeDocument/2006/relationships/hyperlink" Target="http://www.casel.org/guideprogramstoo-good-for-violence/" TargetMode="External"/><Relationship Id="rId7" Type="http://schemas.openxmlformats.org/officeDocument/2006/relationships/hyperlink" Target="http://secondaryguide.casel.org/description-page.html#lqm" TargetMode="External"/><Relationship Id="rId2" Type="http://schemas.openxmlformats.org/officeDocument/2006/relationships/slide" Target="../slides/slide21.xml"/><Relationship Id="rId16" Type="http://schemas.openxmlformats.org/officeDocument/2006/relationships/hyperlink" Target="https://casel.org/conscious-discipline/" TargetMode="External"/><Relationship Id="rId20" Type="http://schemas.openxmlformats.org/officeDocument/2006/relationships/hyperlink" Target="http://www.casel.org/guideprogramsi-can-problem-solve/" TargetMode="External"/><Relationship Id="rId29" Type="http://schemas.openxmlformats.org/officeDocument/2006/relationships/hyperlink" Target="http://www.casel.org/guideprogramspositive-action/" TargetMode="External"/><Relationship Id="rId41" Type="http://schemas.openxmlformats.org/officeDocument/2006/relationships/hyperlink" Target="http://www.casel.org/student-success-skills/" TargetMode="External"/><Relationship Id="rId1" Type="http://schemas.openxmlformats.org/officeDocument/2006/relationships/notesMaster" Target="../notesMasters/notesMaster1.xml"/><Relationship Id="rId6" Type="http://schemas.openxmlformats.org/officeDocument/2006/relationships/hyperlink" Target="http://secondaryguide.casel.org/description-page.html#vpp" TargetMode="External"/><Relationship Id="rId11" Type="http://schemas.openxmlformats.org/officeDocument/2006/relationships/hyperlink" Target="http://secondaryguide.casel.org/description-page.html#wtop" TargetMode="External"/><Relationship Id="rId24" Type="http://schemas.openxmlformats.org/officeDocument/2006/relationships/hyperlink" Target="https://casel.org/guide/leader-in-me/" TargetMode="External"/><Relationship Id="rId32" Type="http://schemas.openxmlformats.org/officeDocument/2006/relationships/hyperlink" Target="http://www.casel.org/ready-to-learn/" TargetMode="External"/><Relationship Id="rId37" Type="http://schemas.openxmlformats.org/officeDocument/2006/relationships/hyperlink" Target="http://www.casel.org/guideprogramssecond-step/" TargetMode="External"/><Relationship Id="rId40" Type="http://schemas.openxmlformats.org/officeDocument/2006/relationships/hyperlink" Target="http://www.casel.org/guideprogramssteps-to-respect/" TargetMode="External"/><Relationship Id="rId5" Type="http://schemas.openxmlformats.org/officeDocument/2006/relationships/hyperlink" Target="http://secondaryguide.casel.org/description-page.html#gr" TargetMode="External"/><Relationship Id="rId15" Type="http://schemas.openxmlformats.org/officeDocument/2006/relationships/hyperlink" Target="http://www.casel.org/guideprogramscompetent-kids-caring-communities/" TargetMode="External"/><Relationship Id="rId23" Type="http://schemas.openxmlformats.org/officeDocument/2006/relationships/hyperlink" Target="https://casel.org/guide/kindness-in-the-classroom/" TargetMode="External"/><Relationship Id="rId28" Type="http://schemas.openxmlformats.org/officeDocument/2006/relationships/hyperlink" Target="http://www.casel.org/guideprogramspaths-promoting-alternative-thinking-strategies/" TargetMode="External"/><Relationship Id="rId36" Type="http://schemas.openxmlformats.org/officeDocument/2006/relationships/hyperlink" Target="http://www.casel.org/guideprogramssanford-harmony/" TargetMode="External"/><Relationship Id="rId10" Type="http://schemas.openxmlformats.org/officeDocument/2006/relationships/hyperlink" Target="http://secondaryguide.casel.org/description-page.html#sss" TargetMode="External"/><Relationship Id="rId19" Type="http://schemas.openxmlformats.org/officeDocument/2006/relationships/hyperlink" Target="https://casel.org/hallway-heroes/" TargetMode="External"/><Relationship Id="rId31" Type="http://schemas.openxmlformats.org/officeDocument/2006/relationships/hyperlink" Target="http://www.casel.org/guide-reading-with-relevance" TargetMode="External"/><Relationship Id="rId4" Type="http://schemas.openxmlformats.org/officeDocument/2006/relationships/hyperlink" Target="http://secondaryguide.casel.org/description-page.html#fhao" TargetMode="External"/><Relationship Id="rId9" Type="http://schemas.openxmlformats.org/officeDocument/2006/relationships/hyperlink" Target="http://secondaryguide.casel.org/description-page.html#secst" TargetMode="External"/><Relationship Id="rId14" Type="http://schemas.openxmlformats.org/officeDocument/2006/relationships/hyperlink" Target="http://casel.org/changemakers" TargetMode="External"/><Relationship Id="rId22" Type="http://schemas.openxmlformats.org/officeDocument/2006/relationships/hyperlink" Target="https://casel.org/guide/programs/" TargetMode="External"/><Relationship Id="rId27" Type="http://schemas.openxmlformats.org/officeDocument/2006/relationships/hyperlink" Target="http://www.casel.org/guideprogramsopen-circle/" TargetMode="External"/><Relationship Id="rId30" Type="http://schemas.openxmlformats.org/officeDocument/2006/relationships/hyperlink" Target="http://www.casel.org/guideprogramsraising-healthy-children/" TargetMode="External"/><Relationship Id="rId35" Type="http://schemas.openxmlformats.org/officeDocument/2006/relationships/hyperlink" Target="http://www.casel.org/guideprogramsruler/" TargetMode="External"/><Relationship Id="rId43" Type="http://schemas.openxmlformats.org/officeDocument/2006/relationships/hyperlink" Target="http://www.casel.org/guideprogramstribes-learning-communities/" TargetMode="External"/><Relationship Id="rId8" Type="http://schemas.openxmlformats.org/officeDocument/2006/relationships/hyperlink" Target="http://secondaryguide.casel.org/description-page.html#ripp" TargetMode="External"/><Relationship Id="rId3" Type="http://schemas.openxmlformats.org/officeDocument/2006/relationships/hyperlink" Target="http://secondaryguide.casel.org/description-page.html#el" TargetMode="External"/><Relationship Id="rId12" Type="http://schemas.openxmlformats.org/officeDocument/2006/relationships/hyperlink" Target="http://www.casel.org/guideprograms4rs-reading-writing-respect-and-resolution/" TargetMode="External"/><Relationship Id="rId17" Type="http://schemas.openxmlformats.org/officeDocument/2006/relationships/hyperlink" Target="https://casel.org/eduguide/" TargetMode="External"/><Relationship Id="rId25" Type="http://schemas.openxmlformats.org/officeDocument/2006/relationships/hyperlink" Target="http://www.casel.org/guideprogramsmichigan-model-for-health/" TargetMode="External"/><Relationship Id="rId33" Type="http://schemas.openxmlformats.org/officeDocument/2006/relationships/hyperlink" Target="http://www.casel.org/guideprogramsresolving-conflict-creatively-program-rccp/" TargetMode="External"/><Relationship Id="rId38" Type="http://schemas.openxmlformats.org/officeDocument/2006/relationships/hyperlink" Target="http://www.casel.org/guideprogramssocial-decision-making-problem-solving-progra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chools.nyc.gov/learning/student-journey/nyc-schools-accou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chools.nyc.gov/school-life/school-environment/respect-for-al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chools.nyc.gov/about-us/policies/internet-acceptable-use-policy"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schools.nyc.gov/school-life/school-environment/digital-citizenshi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d8befde041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The term “parent,” whenever used in this presentation, means the student’s parent(s) or guardian(s), or any person(s) in a parental or custodial relationship to the student, or the student, if the student is an emancipated minor or has reached 18 years of age. </a:t>
            </a:r>
            <a:endParaRPr/>
          </a:p>
        </p:txBody>
      </p:sp>
      <p:sp>
        <p:nvSpPr>
          <p:cNvPr id="259" name="Google Shape;259;g2d8befde041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d8befde041_6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And thus, bullying is not conflict.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Conflict is a struggle between two or more people who perceive they have mismatched goals or desires. Conflict occurs naturally as we interact with one another. It is a normal part of life that we will not always agree with other people about the things we want, what we think, or what we want to do.</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When one or both people have the skills to resolve the conflict, both sets of needs can be met, the same conflict between the same two people will most likely not be repeated.</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Neither mediation nor conflict resolution is under any circumstances an appropriate intervention for bullying or intimidation.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Examples of impact on victims: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(e.g., the student is not regularly attending classes; the student’s academic performance or performance in class has changed); (e.g., the student is no longer regularly attending extracurricular activities or level of participation is changed); (e.g., the student’s behavior in school is impacted; the student is withdrawn or isolating themselves; the student appears to be anxious, depressed, or distracted); (e.g., the student and/or other students or staff have expressed concerns about the student’s safety).</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350" name="Google Shape;350;g2d8befde041_6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d8befde041_6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Two siblings share a bedroom. They do not agree on how their furniture should be arranged or what color to paint the walls. They seek help from their parents and end up with a compromise they both can live with. Yes, you guessed it right, as parents we can all agree this seems like Conflict. </a:t>
            </a:r>
            <a:endParaRPr/>
          </a:p>
        </p:txBody>
      </p:sp>
      <p:sp>
        <p:nvSpPr>
          <p:cNvPr id="360" name="Google Shape;360;g2d8befde041_6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d8befde041_6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An 8th grade student often shows up late for lunch then proceeds to push his way to the front of the line. The other students are intimidated and dare not say anything about it.</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Because they are intimidated and there seems to be a perceived power imbalance we can agree this seems like bullying.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370" name="Google Shape;370;g2d8befde041_6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d8befde041_6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A group of young people regularly call another student names and hold her/him/them up for ridicule in front of other students. The student is visibly upset but says nothing.</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This seems like bullying, the behavior is intentional to hurt another student emotionally.</a:t>
            </a:r>
            <a:endParaRPr/>
          </a:p>
        </p:txBody>
      </p:sp>
      <p:sp>
        <p:nvSpPr>
          <p:cNvPr id="380" name="Google Shape;380;g2d8befde041_6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d8befde041_6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And finally , A 5th grader verbally taunts younger students on the bus and does not let them sit where they want to. This seems like bullying where the behavior is abusive, intentional, and a perceived power imbalance seems to exist. </a:t>
            </a:r>
            <a:endParaRPr/>
          </a:p>
        </p:txBody>
      </p:sp>
      <p:sp>
        <p:nvSpPr>
          <p:cNvPr id="390" name="Google Shape;390;g2d8befde041_6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d8befde041_6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What are some signs a child is being bullied? In addition to the signs on the slide, other signs include but not limited to:</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Changes in eating habits, like suddenly skipping meals or binge eating. Children may come home from school hungry because they did not eat lunch.</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Declining grades, loss of interest in schoolwork, or not wanting to go to school</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Sudden loss of friends or avoidance of social situations or,</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Self-destructive behaviors such as running away from home, harming themselves, or talking about suicide</a:t>
            </a:r>
            <a:endParaRPr>
              <a:latin typeface="Arial"/>
              <a:ea typeface="Arial"/>
              <a:cs typeface="Arial"/>
              <a:sym typeface="Arial"/>
            </a:endParaRPr>
          </a:p>
          <a:p>
            <a:pPr marL="171450" lvl="0" indent="-9525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400" name="Google Shape;400;g2d8befde041_6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d8befde041_6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Signs a Child is Bullying Others:</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Gets sent to the principal’s office or to detention frequently</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Has unexplained extra money or new belongings</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Is competitive and worries about their reputation or popularity</a:t>
            </a:r>
            <a:endParaRPr/>
          </a:p>
        </p:txBody>
      </p:sp>
      <p:sp>
        <p:nvSpPr>
          <p:cNvPr id="410" name="Google Shape;410;g2d8befde041_6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8befde041_6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latin typeface="Arial"/>
                <a:ea typeface="Arial"/>
                <a:cs typeface="Arial"/>
                <a:sym typeface="Arial"/>
              </a:rPr>
              <a:t>What are reasons why some children don't ask for help?</a:t>
            </a:r>
            <a:r>
              <a:rPr lang="en-US">
                <a:latin typeface="Arial"/>
                <a:ea typeface="Arial"/>
                <a:cs typeface="Arial"/>
                <a:sym typeface="Arial"/>
              </a:rPr>
              <a:t> Tough question.</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Bullying can make a child feel helpless. Children may want to handle it on their own to feel in control again. They may fear being seen as weak or a tattletale.</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And they can always talk with their school counselor or any teacher and ask for help.</a:t>
            </a:r>
            <a:endParaRPr>
              <a:latin typeface="Arial"/>
              <a:ea typeface="Arial"/>
              <a:cs typeface="Arial"/>
              <a:sym typeface="Arial"/>
            </a:endParaRPr>
          </a:p>
          <a:p>
            <a:pPr marL="0" lvl="0" indent="0" algn="l" rtl="0">
              <a:spcBef>
                <a:spcPts val="0"/>
              </a:spcBef>
              <a:spcAft>
                <a:spcPts val="0"/>
              </a:spcAft>
              <a:buNone/>
            </a:pPr>
            <a:endParaRPr/>
          </a:p>
        </p:txBody>
      </p:sp>
      <p:sp>
        <p:nvSpPr>
          <p:cNvPr id="420" name="Google Shape;420;g2d8befde041_6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d8befde041_0_1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d8befde041_0_1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In part II of our presentation, we will discuss how to address bullying and how to report and ask for help from the superintendent’s office. </a:t>
            </a:r>
            <a:endParaRPr/>
          </a:p>
        </p:txBody>
      </p:sp>
      <p:sp>
        <p:nvSpPr>
          <p:cNvPr id="431" name="Google Shape;431;g2d8befde041_0_1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d8befde041_6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Schools should prevent bullying by encouraging your participation in bullying prevention approaches, school-wide and classroom-based social and emotional learning strategies and positive methods to discipline. </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Schools should also use age-appropriate instruction on bullying prevention in each grade.</a:t>
            </a:r>
            <a:endParaRPr/>
          </a:p>
        </p:txBody>
      </p:sp>
      <p:sp>
        <p:nvSpPr>
          <p:cNvPr id="448" name="Google Shape;448;g2d8befde041_6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8befde041_0_4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Welcome and thank you for joining us today. </a:t>
            </a:r>
            <a:endParaRPr/>
          </a:p>
        </p:txBody>
      </p:sp>
      <p:sp>
        <p:nvSpPr>
          <p:cNvPr id="271" name="Google Shape;271;g2d8befde041_0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d8befde041_6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Each school should intervene to put an end to bullying behavior. All reports of harassment, intimidation, discrimination, and/or bullying behavior will be investigated, and appropriate follow-up action will be taken. </a:t>
            </a:r>
            <a:endParaRPr/>
          </a:p>
        </p:txBody>
      </p:sp>
      <p:sp>
        <p:nvSpPr>
          <p:cNvPr id="458" name="Google Shape;458;g2d8befde041_6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d8befde041_6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a:latin typeface="Arial"/>
                <a:ea typeface="Arial"/>
                <a:cs typeface="Arial"/>
                <a:sym typeface="Arial"/>
              </a:rPr>
              <a:t>Middle and HS Programs, and listing of Elementary programs listed below:</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b="1">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b="1">
                <a:latin typeface="Arial"/>
                <a:ea typeface="Arial"/>
                <a:cs typeface="Arial"/>
                <a:sym typeface="Arial"/>
              </a:rPr>
              <a:t>Middle and HS Programs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Program Name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
              </a:rPr>
              <a:t>EL Education</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4"/>
              </a:rPr>
              <a:t>Facing History and Ourselves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5"/>
              </a:rPr>
              <a:t>Get Real: Comprehensive Sex Educaton That Works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6"/>
              </a:rPr>
              <a:t>The Leadership Program's Violence Prevention Project</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7"/>
              </a:rPr>
              <a:t>Lions Quest, Skills for Adolescence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8"/>
              </a:rPr>
              <a:t>Responding In Peaceful and Positive Ways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i="1" u="sng">
                <a:latin typeface="Arial"/>
                <a:ea typeface="Arial"/>
                <a:cs typeface="Arial"/>
                <a:sym typeface="Arial"/>
                <a:hlinkClick r:id="rId9"/>
              </a:rPr>
              <a:t>Second Step: Student Success Through Prevention</a:t>
            </a:r>
            <a:r>
              <a:rPr lang="en-US" u="sng">
                <a:latin typeface="Arial"/>
                <a:ea typeface="Arial"/>
                <a:cs typeface="Arial"/>
                <a:sym typeface="Arial"/>
                <a:hlinkClick r:id="rId9"/>
              </a:rPr>
              <a:t> for Middle School</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0"/>
              </a:rPr>
              <a:t>Student Success Skills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1"/>
              </a:rPr>
              <a:t>Wyman's Teen Outreach Program (TOP)</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b="1">
                <a:latin typeface="Arial"/>
                <a:ea typeface="Arial"/>
                <a:cs typeface="Arial"/>
                <a:sym typeface="Arial"/>
              </a:rPr>
              <a:t>Elementary Programs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b="1">
                <a:latin typeface="Arial"/>
                <a:ea typeface="Arial"/>
                <a:cs typeface="Arial"/>
                <a:sym typeface="Arial"/>
              </a:rPr>
              <a:t>SELect Programs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2"/>
              </a:rPr>
              <a:t>4Rs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3"/>
              </a:rPr>
              <a:t>Caring School Community</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4"/>
              </a:rPr>
              <a:t>Changemakers: A Social Emotional Learning Curriculum</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5"/>
              </a:rPr>
              <a:t>Competent Kids, Caring Communities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6"/>
              </a:rPr>
              <a:t>Conscious Discipline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7"/>
              </a:rPr>
              <a:t>EduGuide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8"/>
              </a:rPr>
              <a:t>Getting Along Together</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19"/>
              </a:rPr>
              <a:t>Hallway Heroes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0"/>
              </a:rPr>
              <a:t>I Can Problem Solve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1"/>
              </a:rPr>
              <a:t>Incredible YearsⓇ: Dinosaur School</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2"/>
              </a:rPr>
              <a:t>Incredible YearsⓇ: Teacher Classroom Management Program </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3"/>
              </a:rPr>
              <a:t>Kindness in the Classroom</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4"/>
              </a:rPr>
              <a:t>Leader in Me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5"/>
              </a:rPr>
              <a:t>Michigan Model for Health</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6"/>
              </a:rPr>
              <a:t>MindUP</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7"/>
              </a:rPr>
              <a:t>Open Circle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8"/>
              </a:rPr>
              <a:t>Promoting Alternative THinking Strategies (PATHS)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29"/>
              </a:rPr>
              <a:t>Positive Action</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0"/>
              </a:rPr>
              <a:t>Raising Healthy Children</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1"/>
              </a:rPr>
              <a:t>Reading with Relevance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2"/>
              </a:rPr>
              <a:t>Ready to Learn</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3"/>
              </a:rPr>
              <a:t>Resolving Conflict Creatively Program (RCCP)</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4"/>
              </a:rPr>
              <a:t>Responsive Classroom</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5"/>
              </a:rPr>
              <a:t>RULER Approach</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6"/>
              </a:rPr>
              <a:t>Sanford Harmony</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7"/>
              </a:rPr>
              <a:t>Second Step</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8"/>
              </a:rPr>
              <a:t>Social Decision Making/Problem Solving Program</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39"/>
              </a:rPr>
              <a:t>Social Skills Improvement System (SSIS)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40"/>
              </a:rPr>
              <a:t>Steps to Respect</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41"/>
              </a:rPr>
              <a:t>Student Success Skills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42"/>
              </a:rPr>
              <a:t>Too Good for Violence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u="sng">
                <a:latin typeface="Arial"/>
                <a:ea typeface="Arial"/>
                <a:cs typeface="Arial"/>
                <a:sym typeface="Arial"/>
                <a:hlinkClick r:id="rId43"/>
              </a:rPr>
              <a:t>Tribe Learning Communities</a:t>
            </a:r>
            <a:endParaRPr>
              <a:latin typeface="Arial"/>
              <a:ea typeface="Arial"/>
              <a:cs typeface="Arial"/>
              <a:sym typeface="Arial"/>
            </a:endParaRPr>
          </a:p>
          <a:p>
            <a:pPr marL="0" lvl="0" indent="0" algn="l" rtl="0">
              <a:spcBef>
                <a:spcPts val="0"/>
              </a:spcBef>
              <a:spcAft>
                <a:spcPts val="0"/>
              </a:spcAft>
              <a:buNone/>
            </a:pPr>
            <a:endParaRPr/>
          </a:p>
        </p:txBody>
      </p:sp>
      <p:sp>
        <p:nvSpPr>
          <p:cNvPr id="468" name="Google Shape;468;g2d8befde041_6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d8befde041_6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There are many ways to report bullying and to get help. You can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Notify the school’s Respect for All (RFA) liaison(s), Sexual harassment prevention liaison(s) or any school staff member</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Submit a complaint to our bullying portal, which you will see on the next slide</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Submitting a bullying complaint form, in the next two slides</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Or call P311 for parents at 718-935-2288 , 9 am to 5 pm during the weekdays</a:t>
            </a:r>
            <a:endParaRPr>
              <a:latin typeface="Arial"/>
              <a:ea typeface="Arial"/>
              <a:cs typeface="Arial"/>
              <a:sym typeface="Arial"/>
            </a:endParaRPr>
          </a:p>
          <a:p>
            <a:pPr marL="171450" lvl="0" indent="-95250" algn="l" rtl="0">
              <a:spcBef>
                <a:spcPts val="360"/>
              </a:spcBef>
              <a:spcAft>
                <a:spcPts val="0"/>
              </a:spcAft>
              <a:buClr>
                <a:schemeClr val="dk1"/>
              </a:buClr>
              <a:buSzPts val="1200"/>
              <a:buFont typeface="Arial"/>
              <a:buNone/>
            </a:pPr>
            <a:endParaRPr>
              <a:latin typeface="Arial"/>
              <a:ea typeface="Arial"/>
              <a:cs typeface="Arial"/>
              <a:sym typeface="Arial"/>
            </a:endParaRPr>
          </a:p>
          <a:p>
            <a:pPr marL="171450" lvl="0" indent="-171450" algn="l" rtl="0">
              <a:spcBef>
                <a:spcPts val="540"/>
              </a:spcBef>
              <a:spcAft>
                <a:spcPts val="0"/>
              </a:spcAft>
              <a:buClr>
                <a:schemeClr val="dk1"/>
              </a:buClr>
              <a:buSzPts val="1200"/>
              <a:buChar char="•"/>
            </a:pPr>
            <a:r>
              <a:rPr lang="en-US">
                <a:latin typeface="Arial"/>
                <a:ea typeface="Arial"/>
                <a:cs typeface="Arial"/>
                <a:sym typeface="Arial"/>
              </a:rPr>
              <a:t>Student and Parent Complaint/Reporting Form, </a:t>
            </a:r>
            <a:r>
              <a:rPr lang="en-US" sz="1800">
                <a:latin typeface="Quattrocento Sans"/>
                <a:ea typeface="Quattrocento Sans"/>
                <a:cs typeface="Quattrocento Sans"/>
                <a:sym typeface="Quattrocento Sans"/>
              </a:rPr>
              <a:t>https://www.schools.nyc.gov/docs/default-source/default-document-library/student-and-parent-complaint-reporting-form </a:t>
            </a:r>
            <a:endParaRPr>
              <a:latin typeface="Arial"/>
              <a:ea typeface="Arial"/>
              <a:cs typeface="Arial"/>
              <a:sym typeface="Arial"/>
            </a:endParaRPr>
          </a:p>
          <a:p>
            <a:pPr marL="0" lvl="0" indent="0" algn="l" rtl="0">
              <a:spcBef>
                <a:spcPts val="0"/>
              </a:spcBef>
              <a:spcAft>
                <a:spcPts val="0"/>
              </a:spcAft>
              <a:buNone/>
            </a:pPr>
            <a:endParaRPr/>
          </a:p>
        </p:txBody>
      </p:sp>
      <p:sp>
        <p:nvSpPr>
          <p:cNvPr id="478" name="Google Shape;478;g2d8befde041_6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d8befde041_6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This is the bullying portal where you can submit an online complaint, can be found at https://www.nycenet.edu/bullyingreporting.</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Get a NYSCA account from your school parent coordinator so you can get automated notices regarding your complaints. More information can be found here, </a:t>
            </a:r>
            <a:r>
              <a:rPr lang="en-US" u="sng">
                <a:solidFill>
                  <a:srgbClr val="009999"/>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https://www.schools.nyc.gov/learning/student-journey/nyc-schools-account</a:t>
            </a:r>
            <a:endParaRPr/>
          </a:p>
        </p:txBody>
      </p:sp>
      <p:sp>
        <p:nvSpPr>
          <p:cNvPr id="488" name="Google Shape;488;g2d8befde041_6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d8befde041_6_1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https://www.schools.nyc.gov/docs/default-source/default-document-library/student-to-student-discrimination-sexual-and-other-harassment-intimidation-bullying-faq</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https://www.schools.nyc.gov/school-life/school-environment/respect-for-all</a:t>
            </a:r>
            <a:endParaRPr/>
          </a:p>
        </p:txBody>
      </p:sp>
      <p:sp>
        <p:nvSpPr>
          <p:cNvPr id="498" name="Google Shape;498;g2d8befde041_6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d8befde041_6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https://www.schools.nyc.gov/docs/default-source/default-document-library/student-and-parent-complaint-reporting-form</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https://www.schools.nyc.gov/school-life/school-environment/respect-for-all</a:t>
            </a:r>
            <a:endParaRPr/>
          </a:p>
        </p:txBody>
      </p:sp>
      <p:sp>
        <p:nvSpPr>
          <p:cNvPr id="508" name="Google Shape;508;g2d8befde041_6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d8befde041_6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In your child’s schools you should see these posters conspicuously posted in locations deemed highly visible to students, parents and staff. The posters must contain the name of the RFA liaison(s) and SHP Liaisons.</a:t>
            </a:r>
            <a:endParaRPr/>
          </a:p>
        </p:txBody>
      </p:sp>
      <p:sp>
        <p:nvSpPr>
          <p:cNvPr id="519" name="Google Shape;519;g2d8befde041_6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d8befde041_6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Under Chancellor’s Regulation A-832:</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All reports of bullying, harassment, discrimination or intimidating behavior will be investigated.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After a report is made it will be investigated and students who are engaged in forbidden behavior are subject to appropriate intervention and disciplinary action consistent with the Discipline Code.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Schools are not permitted to tell you about the discipline or interventions they are providing to the other student(s) accused of the banned behavior.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Student support if appropriate will be provided and if the behavior constitutes criminal activity, the police will be contacted.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Individual or group counseling, referral to an external agency and/or other interventions will be provided if appropriate.</a:t>
            </a:r>
            <a:endParaRPr/>
          </a:p>
        </p:txBody>
      </p:sp>
      <p:sp>
        <p:nvSpPr>
          <p:cNvPr id="529" name="Google Shape;529;g2d8befde041_6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d8befde041_6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Retaliation against someone who reports an incident is prohibited. </a:t>
            </a:r>
            <a:endParaRPr/>
          </a:p>
        </p:txBody>
      </p:sp>
      <p:sp>
        <p:nvSpPr>
          <p:cNvPr id="541" name="Google Shape;541;g2d8befde041_6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d8befde041_6_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The DOE respects the privacy of all complaints being made.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Therefore, the parents of the alleged victim may only be notified of any follow-up action, interventions or supports that pertain to the alleged victim and the parents of the accused student may only be notified of any follow-up action, interventions or supports that pertain to the accused student.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551" name="Google Shape;551;g2d8befde041_6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d8befde041_0_5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Respect for All is our system-wide response to bullying and harassment. We are committed to keeping our schools safe, supportive, and free from discrimination. </a:t>
            </a:r>
            <a:endParaRPr/>
          </a:p>
        </p:txBody>
      </p:sp>
      <p:sp>
        <p:nvSpPr>
          <p:cNvPr id="281" name="Google Shape;281;g2d8befde041_0_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d8befde041_6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If you want to escalate a complaint to the superintendent because </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You believe school staff retaliated against you or your child for making a prior complaint at the same school; or</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Your child has been the victim of two or more complaints in the same school year or</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You did not receive a Notice of Determination, an outcome of a complaint, from the school within 10 school days of the complaint.</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The victim, accused, and/or witnesses need additional help accessing supports and interventions regarding an A-831 or A-832 Complaint reported to the school. </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You can submit an escalation form, shown on the next slide, or contact the superintendent office for help.</a:t>
            </a:r>
            <a:endParaRPr>
              <a:latin typeface="Arial"/>
              <a:ea typeface="Arial"/>
              <a:cs typeface="Arial"/>
              <a:sym typeface="Arial"/>
            </a:endParaRPr>
          </a:p>
          <a:p>
            <a:pPr marL="171450" lvl="0" indent="-9525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561" name="Google Shape;561;g2d8befde041_6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d8befde041_6_2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You can find this form on the DOE’s website under Respect For All and the list of superintendents for assistance, </a:t>
            </a:r>
            <a:r>
              <a:rPr lang="en-US" u="sng">
                <a:solidFill>
                  <a:srgbClr val="009999"/>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https://www.schools.nyc.gov/school-life/school-environment/respect-for-all</a:t>
            </a:r>
            <a:endParaRPr/>
          </a:p>
        </p:txBody>
      </p:sp>
      <p:sp>
        <p:nvSpPr>
          <p:cNvPr id="571" name="Google Shape;571;g2d8befde041_6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d8befde041_6_2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2d8befde041_6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d8befde041_0_1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d8befde041_0_13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In the last part of this presentation, part III, we will discuss cyberbullying and what we can do together to protect our children.</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Resources on Internet Acceptable Use Policy ( IAUP), </a:t>
            </a:r>
            <a:r>
              <a:rPr lang="en-US" u="sng">
                <a:solidFill>
                  <a:srgbClr val="009999"/>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https://www.schools.nyc.gov/about-us/policies/internet-acceptable-use-policy</a:t>
            </a:r>
            <a:r>
              <a:rPr lang="en-US">
                <a:latin typeface="Arial"/>
                <a:ea typeface="Arial"/>
                <a:cs typeface="Arial"/>
                <a:sym typeface="Arial"/>
              </a:rPr>
              <a:t> and </a:t>
            </a:r>
            <a:r>
              <a:rPr lang="en-US" u="sng">
                <a:solidFill>
                  <a:srgbClr val="009999"/>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https://www.schools.nyc.gov/school-life/school-environment/digital-citizenship</a:t>
            </a:r>
            <a:endParaRPr/>
          </a:p>
        </p:txBody>
      </p:sp>
      <p:sp>
        <p:nvSpPr>
          <p:cNvPr id="593" name="Google Shape;593;g2d8befde041_0_13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d8befde041_6_2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As parents and educators we have responsibilities to make sure our children and students act responsibly. It’s important to keep track of our children’s online use and to discuss our shared values on how we treat each other. </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examples of parent responsibilities:</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	-lead by example</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	-cyberbullying is a social emotional issue, not a technology issue </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610" name="Google Shape;610;g2d8befde041_6_2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d8befde041_6_2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If your child is bullying other children involve your child in making amends or repairing the situation, let them see how their actions affect others. For example, your child can:</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Write a letter apologizing to the student who was bullied.</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Do a good deed for the person who was bullied or for others in your community.</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Speak with their school counselor or administrator.</a:t>
            </a:r>
            <a:endParaRPr>
              <a:latin typeface="Arial"/>
              <a:ea typeface="Arial"/>
              <a:cs typeface="Arial"/>
              <a:sym typeface="Arial"/>
            </a:endParaRPr>
          </a:p>
          <a:p>
            <a:pPr marL="171450" lvl="0" indent="-171450" algn="l" rtl="0">
              <a:spcBef>
                <a:spcPts val="360"/>
              </a:spcBef>
              <a:spcAft>
                <a:spcPts val="0"/>
              </a:spcAft>
              <a:buClr>
                <a:schemeClr val="dk1"/>
              </a:buClr>
              <a:buSzPts val="1200"/>
              <a:buChar char="•"/>
            </a:pPr>
            <a:r>
              <a:rPr lang="en-US">
                <a:latin typeface="Arial"/>
                <a:ea typeface="Arial"/>
                <a:cs typeface="Arial"/>
                <a:sym typeface="Arial"/>
              </a:rPr>
              <a:t>Work with your child’s school if you think additional referrals or resources are needed.</a:t>
            </a:r>
            <a:endParaRPr/>
          </a:p>
        </p:txBody>
      </p:sp>
      <p:sp>
        <p:nvSpPr>
          <p:cNvPr id="620" name="Google Shape;620;g2d8befde041_6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d8befde041_6_3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Recommend to your children to follow school rules and to :</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	-remind students they are empowered to address cyberbullying</a:t>
            </a:r>
            <a:endParaRPr/>
          </a:p>
        </p:txBody>
      </p:sp>
      <p:sp>
        <p:nvSpPr>
          <p:cNvPr id="631" name="Google Shape;631;g2d8befde041_6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d8befde041_6_2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g2d8befde041_6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d8befde041_6_3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To control their own digital images, young people have four basic tools: matching their personal image with their online image, being positive, being the best person they can be, and knowing their audience.</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Google yourself, your child, and other friends and family. What are the results? Are you surprised by any posts? Does someone else come up? </a:t>
            </a:r>
            <a:endParaRPr/>
          </a:p>
        </p:txBody>
      </p:sp>
      <p:sp>
        <p:nvSpPr>
          <p:cNvPr id="651" name="Google Shape;651;g2d8befde041_6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d8befde041_6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If your child was the subject of a newspaper article, what would they</a:t>
            </a:r>
            <a:r>
              <a:rPr lang="en-US">
                <a:solidFill>
                  <a:srgbClr val="FF0000"/>
                </a:solidFill>
                <a:latin typeface="Arial"/>
                <a:ea typeface="Arial"/>
                <a:cs typeface="Arial"/>
                <a:sym typeface="Arial"/>
              </a:rPr>
              <a:t> </a:t>
            </a:r>
            <a:r>
              <a:rPr lang="en-US">
                <a:latin typeface="Arial"/>
                <a:ea typeface="Arial"/>
                <a:cs typeface="Arial"/>
                <a:sym typeface="Arial"/>
              </a:rPr>
              <a:t>want the headline to read? Write the headline. </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Now let’s see what other students produced.</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One sentence video hits home the point that if kids concentrate their energy towards achieving goals, bullying/cyberbullying will be mitigated, https://youtu.be/ndqdD6EXat4</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rgbClr val="030303"/>
              </a:buClr>
              <a:buSzPts val="1200"/>
              <a:buFont typeface="Roboto"/>
              <a:buNone/>
            </a:pPr>
            <a:r>
              <a:rPr lang="en-US">
                <a:solidFill>
                  <a:srgbClr val="030303"/>
                </a:solidFill>
                <a:latin typeface="Roboto"/>
                <a:ea typeface="Roboto"/>
                <a:cs typeface="Roboto"/>
                <a:sym typeface="Roboto"/>
              </a:rPr>
              <a:t>They try to answer the questions below with one single sentence. - How do you want to be remembered? - What is your life all about? - How will you look back on your life? - What do you want to accomplish?</a:t>
            </a:r>
            <a:endParaRPr>
              <a:latin typeface="Arial"/>
              <a:ea typeface="Arial"/>
              <a:cs typeface="Arial"/>
              <a:sym typeface="Arial"/>
            </a:endParaRPr>
          </a:p>
          <a:p>
            <a:pPr marL="0" lvl="0" indent="0" algn="l" rtl="0">
              <a:spcBef>
                <a:spcPts val="0"/>
              </a:spcBef>
              <a:spcAft>
                <a:spcPts val="0"/>
              </a:spcAft>
              <a:buNone/>
            </a:pPr>
            <a:endParaRPr/>
          </a:p>
        </p:txBody>
      </p:sp>
      <p:sp>
        <p:nvSpPr>
          <p:cNvPr id="661" name="Google Shape;661;g2d8befde041_6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d8befde041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We will be presenting in three parts. Part I will cover what bullying is and signs of bullying. In part II we will cover how to address bullying and the multiple ways to report it for assistance. </a:t>
            </a: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n our last part, part III, we will cover cyberbullying and the shared responsibilities we have to address it and ways to seek help to remove offensive posts. Thank you.</a:t>
            </a:r>
            <a:endParaRPr/>
          </a:p>
        </p:txBody>
      </p:sp>
      <p:sp>
        <p:nvSpPr>
          <p:cNvPr id="292" name="Google Shape;292;g2d8befde04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d8befde041_6_3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Once your child is old enough to create an account (typically, 13), you should set up social media accounts and review the privacy settings together. Make sure your child is only having online friendships and conversations with people you approve of. Pay attention to where your child goes online.  You may want to think about using parental controls or safe searching on certain sites. Also, speak to your child about what they should do if they find a bad site.</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Events in the news and with friends and family offer great ways to talk about responsible posting. When stories happen, talk with your child about how they would respond to it. Don’t focus only on what not to do. It’s also important to talk about ways people use social media for good.</a:t>
            </a:r>
            <a:endParaRPr/>
          </a:p>
        </p:txBody>
      </p:sp>
      <p:sp>
        <p:nvSpPr>
          <p:cNvPr id="671" name="Google Shape;671;g2d8befde041_6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d8befde041_6_3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Explain to your child why it’s unsafe to post your address, birth date, or other personal information and what identity theft means. Use real examples if you can find them.</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As mentioned before, talk to your child about not sharing passwords with friends and make sure you both know how to prevent computers you share with others from automatically saving passwords. (For example, always log off when you have finished using a site – don’t just close the browser). Let your children know that they can be held responsible for another person’s actions when that person uses their online accounts to post information or buys something.</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Schools should notify parents each year about school or classroom-based social media activities. If you haven’t heard anything, talk to your child’s teacher, and your child.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Find out about what kinds of social media activity, if any, is part of their classroom work. Talk about the school’s use of social media with your child the same way you would talk about other school work.</a:t>
            </a:r>
            <a:endParaRPr>
              <a:latin typeface="Arial"/>
              <a:ea typeface="Arial"/>
              <a:cs typeface="Arial"/>
              <a:sym typeface="Arial"/>
            </a:endParaRPr>
          </a:p>
          <a:p>
            <a:pPr marL="0" lvl="0" indent="0" algn="l" rtl="0">
              <a:spcBef>
                <a:spcPts val="0"/>
              </a:spcBef>
              <a:spcAft>
                <a:spcPts val="0"/>
              </a:spcAft>
              <a:buNone/>
            </a:pPr>
            <a:endParaRPr/>
          </a:p>
        </p:txBody>
      </p:sp>
      <p:sp>
        <p:nvSpPr>
          <p:cNvPr id="681" name="Google Shape;681;g2d8befde041_6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d8befde041_6_3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Be aware of your child’s behavior online.</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You may want to “friend” or “follow” your child.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Some families keep a copy of their child’s online usernames and passwords; others have a place where all family passwords are kept in case of emergency. </a:t>
            </a:r>
            <a:endParaRPr/>
          </a:p>
        </p:txBody>
      </p:sp>
      <p:sp>
        <p:nvSpPr>
          <p:cNvPr id="691" name="Google Shape;691;g2d8befde041_6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d8befde041_6_3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Talk about examples and why cyberbullying could hurt someone’s feelings or make someone upset.</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Some signs of cyberbullying (both being bullied, and bullying) are: removing themselves from daily activities, getting upset when online or texting, quickly closing out of sites when an adult walks by, or avoiding questions about what she is doing on the computer. </a:t>
            </a: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Discuss strategies to give students ideas about what to do when someone they know is being targeted, or if they are being targeted themselves.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If you suspect your child is bullying someone, it’s important to know about the situation. Try to find out the reasons and come up with a plan to deal with and correct the behavior with your child. Your child’s school Respect for All liaison or guidance counselor can help you with this.</a:t>
            </a:r>
            <a:endParaRPr/>
          </a:p>
        </p:txBody>
      </p:sp>
      <p:sp>
        <p:nvSpPr>
          <p:cNvPr id="701" name="Google Shape;701;g2d8befde041_6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d8befde041_6_3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Talk about examples and why cyberbullying could hurt someone’s feelings or make someone upset.</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Some signs of cyberbullying (both being bullied, and bullying) are: removing themselves from daily activities, getting upset when online or texting, quickly closing out of sites when an adult walks by, or avoiding questions about what she is doing on the computer. </a:t>
            </a: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latin typeface="Arial"/>
              <a:ea typeface="Arial"/>
              <a:cs typeface="Arial"/>
              <a:sym typeface="Arial"/>
            </a:endParaRPr>
          </a:p>
        </p:txBody>
      </p:sp>
      <p:sp>
        <p:nvSpPr>
          <p:cNvPr id="711" name="Google Shape;711;g2d8befde041_6_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d8befde041_6_3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Role play with your children to practice what to do if they see bullying or are being bullied. They can do that by privately telling the victim that they are sorry for what  the victim  is going through or by speaking up publicly. </a:t>
            </a:r>
            <a:endParaRPr/>
          </a:p>
        </p:txBody>
      </p:sp>
      <p:sp>
        <p:nvSpPr>
          <p:cNvPr id="721" name="Google Shape;721;g2d8befde041_6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d8befde041_6_3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Practice through </a:t>
            </a:r>
            <a:r>
              <a:rPr lang="en-US" sz="1600">
                <a:latin typeface="Arial"/>
                <a:ea typeface="Arial"/>
                <a:cs typeface="Arial"/>
                <a:sym typeface="Arial"/>
              </a:rPr>
              <a:t>Role Plays: What I-Messages could you use in this situation? Discuss: How does it feel to give assertive messages? Emphasize that rehearsing ways to respond to bullying, and practicing the actual words we might use out loud, can help us to feel more confident and prepared when real-life situations arise.</a:t>
            </a:r>
            <a:endParaRPr/>
          </a:p>
        </p:txBody>
      </p:sp>
      <p:sp>
        <p:nvSpPr>
          <p:cNvPr id="731" name="Google Shape;731;g2d8befde041_6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d8befde041_6_4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Let’s reflect on what we did today.</a:t>
            </a:r>
            <a:endParaRPr/>
          </a:p>
        </p:txBody>
      </p:sp>
      <p:sp>
        <p:nvSpPr>
          <p:cNvPr id="751" name="Google Shape;751;g2d8befde041_6_4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d8befde041_6_4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g2d8befde041_6_4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d8befde041_6_4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2d8befde041_6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d8befde041_0_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d8befde041_0_8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We must remember that our students’ safety and privacy needs to be just as protected online, for example during online learning, as it is in a classroom.</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To help prevent cyberbullying, schools reinforce rules, responsibilities, and expectations with your children, and we ask parents to work with us to do so as well.</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SzPts val="1200"/>
              <a:buFont typeface="Arial"/>
              <a:buNone/>
            </a:pPr>
            <a:r>
              <a:rPr lang="en-US">
                <a:latin typeface="Arial"/>
                <a:ea typeface="Arial"/>
                <a:cs typeface="Arial"/>
                <a:sym typeface="Arial"/>
              </a:rPr>
              <a:t>We view you as partners in supporting our students. School staff should keep parents informed of their child’s behavior and engage parents as partners in addressing areas of concern.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*Note to the presenter- Outreach to parents can include, but is not limited to, a phone call, an in-person conference, and written communication. </a:t>
            </a:r>
            <a:endParaRPr/>
          </a:p>
        </p:txBody>
      </p:sp>
      <p:sp>
        <p:nvSpPr>
          <p:cNvPr id="303" name="Google Shape;303;g2d8befde041_0_8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d8befde041_6_4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Thank you and we will close with a quote by author Maya Angelou.</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Font typeface="Arial"/>
              <a:buNone/>
            </a:pPr>
            <a:r>
              <a:rPr lang="en-US">
                <a:latin typeface="Arial"/>
                <a:ea typeface="Arial"/>
                <a:cs typeface="Arial"/>
                <a:sym typeface="Arial"/>
              </a:rPr>
              <a:t>Please feel free to contact Respect For All for assistance, email us at Respectforall@schools.nyc.gov,  thank you. </a:t>
            </a:r>
            <a:endParaRPr>
              <a:latin typeface="Arial"/>
              <a:ea typeface="Arial"/>
              <a:cs typeface="Arial"/>
              <a:sym typeface="Arial"/>
            </a:endParaRPr>
          </a:p>
        </p:txBody>
      </p:sp>
      <p:sp>
        <p:nvSpPr>
          <p:cNvPr id="781" name="Google Shape;781;g2d8befde041_6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d8befde041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Today’s presentation will cover three parts. Part I will cover what bullying is and the differences between bullying and conflict. We will also discuss in part I, signs of bullying and reasons why some children don’t ask for help. </a:t>
            </a:r>
            <a:endParaRPr/>
          </a:p>
        </p:txBody>
      </p:sp>
      <p:sp>
        <p:nvSpPr>
          <p:cNvPr id="310" name="Google Shape;310;g2d8befde041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d8befde041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What is Bullying?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Bullying behavior always involves an imbalance of power (physical or social) or strength between the person doing the bullying and the target of the behavior.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The person doing the bullying may be physically bigger or stronger or may be older or have greater social status or social power than the person being targeted.</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Harassment and/or bullying may take many forms and can be physical, non-verbal, verbal, or written. </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It may be a single incident or a series of related incidents.</a:t>
            </a:r>
            <a:endParaRPr/>
          </a:p>
        </p:txBody>
      </p:sp>
      <p:sp>
        <p:nvSpPr>
          <p:cNvPr id="320" name="Google Shape;320;g2d8befde04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d8befde041_6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
              <a:buFont typeface="Arial"/>
              <a:buNone/>
            </a:pPr>
            <a:r>
              <a:rPr lang="en-US">
                <a:latin typeface="Arial"/>
                <a:ea typeface="Arial"/>
                <a:cs typeface="Arial"/>
                <a:sym typeface="Arial"/>
              </a:rPr>
              <a:t>A power imbalance can reflect a perceived power imbalance that has nothing to do with physical size or strength.  The perceived power imbalance can be based on popularity, academic achievement, English proficiency, socioeconomic factors, or anything else to which students might place importance.  </a:t>
            </a:r>
            <a:endParaRPr>
              <a:latin typeface="Arial"/>
              <a:ea typeface="Arial"/>
              <a:cs typeface="Arial"/>
              <a:sym typeface="Arial"/>
            </a:endParaRPr>
          </a:p>
          <a:p>
            <a:pPr marL="0" lvl="0" indent="0" algn="l" rtl="0">
              <a:spcBef>
                <a:spcPts val="0"/>
              </a:spcBef>
              <a:spcAft>
                <a:spcPts val="0"/>
              </a:spcAft>
              <a:buClr>
                <a:schemeClr val="dk1"/>
              </a:buClr>
              <a:buSzPts val="3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300"/>
              <a:buFont typeface="Arial"/>
              <a:buNone/>
            </a:pPr>
            <a:r>
              <a:rPr lang="en-US">
                <a:latin typeface="Arial"/>
                <a:ea typeface="Arial"/>
                <a:cs typeface="Arial"/>
                <a:sym typeface="Arial"/>
              </a:rPr>
              <a:t>The stereotype of the physically powerful student athlete stealing the lunch money of a physically smaller classmate does not come close to accurately depicting all possible bullying scenarios.</a:t>
            </a:r>
            <a:endParaRPr>
              <a:latin typeface="Arial"/>
              <a:ea typeface="Arial"/>
              <a:cs typeface="Arial"/>
              <a:sym typeface="Arial"/>
            </a:endParaRPr>
          </a:p>
          <a:p>
            <a:pPr marL="0" lvl="0" indent="0" algn="l" rtl="0">
              <a:spcBef>
                <a:spcPts val="0"/>
              </a:spcBef>
              <a:spcAft>
                <a:spcPts val="0"/>
              </a:spcAft>
              <a:buNone/>
            </a:pPr>
            <a:endParaRPr/>
          </a:p>
        </p:txBody>
      </p:sp>
      <p:sp>
        <p:nvSpPr>
          <p:cNvPr id="330" name="Google Shape;330;g2d8befde041_6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d8befde041_6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Arial"/>
                <a:ea typeface="Arial"/>
                <a:cs typeface="Arial"/>
                <a:sym typeface="Arial"/>
              </a:rPr>
              <a:t>What are some examples of banned behaviors? In addition to some of the examples you see other examples of banned bullying behaviors are written or graphic material, including graffiti, containing comments or stereotypes that are either posted or circulated on the Internet (cyberbullying).</a:t>
            </a:r>
            <a:endParaRPr>
              <a:latin typeface="Arial"/>
              <a:ea typeface="Arial"/>
              <a:cs typeface="Arial"/>
              <a:sym typeface="Arial"/>
            </a:endParaRPr>
          </a:p>
          <a:p>
            <a:pPr marL="0" lvl="0" indent="0" algn="l" rtl="0">
              <a:spcBef>
                <a:spcPts val="360"/>
              </a:spcBef>
              <a:spcAft>
                <a:spcPts val="0"/>
              </a:spcAft>
              <a:buClr>
                <a:schemeClr val="dk1"/>
              </a:buClr>
              <a:buFont typeface="Arial"/>
              <a:buNone/>
            </a:pPr>
            <a:endParaRPr>
              <a:latin typeface="Arial"/>
              <a:ea typeface="Arial"/>
              <a:cs typeface="Arial"/>
              <a:sym typeface="Arial"/>
            </a:endParaRPr>
          </a:p>
          <a:p>
            <a:pPr marL="0" lvl="0" indent="0" algn="l" rtl="0">
              <a:spcBef>
                <a:spcPts val="360"/>
              </a:spcBef>
              <a:spcAft>
                <a:spcPts val="0"/>
              </a:spcAft>
              <a:buClr>
                <a:schemeClr val="dk1"/>
              </a:buClr>
              <a:buFont typeface="Arial"/>
              <a:buNone/>
            </a:pPr>
            <a:r>
              <a:rPr lang="en-US">
                <a:latin typeface="Arial"/>
                <a:ea typeface="Arial"/>
                <a:cs typeface="Arial"/>
                <a:sym typeface="Arial"/>
              </a:rPr>
              <a:t>Making derogatory statements or using language to humiliate or harass other students based on actual or perceived race, color, creed, ethnicity, national origin, citizenship/immigration status, religion, gender, gender identity, gender expression, sexual orientation, disability, or weight.</a:t>
            </a:r>
            <a:endParaRPr>
              <a:latin typeface="Arial"/>
              <a:ea typeface="Arial"/>
              <a:cs typeface="Arial"/>
              <a:sym typeface="Arial"/>
            </a:endParaRPr>
          </a:p>
          <a:p>
            <a:pPr marL="0" lvl="0" indent="0" algn="l" rtl="0">
              <a:spcBef>
                <a:spcPts val="0"/>
              </a:spcBef>
              <a:spcAft>
                <a:spcPts val="0"/>
              </a:spcAft>
              <a:buNone/>
            </a:pPr>
            <a:endParaRPr/>
          </a:p>
        </p:txBody>
      </p:sp>
      <p:sp>
        <p:nvSpPr>
          <p:cNvPr id="340" name="Google Shape;340;g2d8befde041_6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hoto">
  <p:cSld name="Title Slide with Photo">
    <p:spTree>
      <p:nvGrpSpPr>
        <p:cNvPr id="1" name="Shape 19"/>
        <p:cNvGrpSpPr/>
        <p:nvPr/>
      </p:nvGrpSpPr>
      <p:grpSpPr>
        <a:xfrm>
          <a:off x="0" y="0"/>
          <a:ext cx="0" cy="0"/>
          <a:chOff x="0" y="0"/>
          <a:chExt cx="0" cy="0"/>
        </a:xfrm>
      </p:grpSpPr>
      <p:sp>
        <p:nvSpPr>
          <p:cNvPr id="20" name="Google Shape;20;p9"/>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21" name="Google Shape;21;p9"/>
          <p:cNvSpPr txBox="1">
            <a:spLocks noGrp="1"/>
          </p:cNvSpPr>
          <p:nvPr>
            <p:ph type="ctrTitle"/>
          </p:nvPr>
        </p:nvSpPr>
        <p:spPr>
          <a:xfrm>
            <a:off x="813616" y="1724032"/>
            <a:ext cx="4467685" cy="22384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8D1ED"/>
              </a:buClr>
              <a:buSzPts val="6000"/>
              <a:buFont typeface="Arial"/>
              <a:buNone/>
              <a:defRPr sz="6000">
                <a:solidFill>
                  <a:srgbClr val="B8D1E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813616" y="4329187"/>
            <a:ext cx="4467685" cy="153028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9"/>
          <p:cNvSpPr>
            <a:spLocks noGrp="1"/>
          </p:cNvSpPr>
          <p:nvPr>
            <p:ph type="pic" idx="2"/>
          </p:nvPr>
        </p:nvSpPr>
        <p:spPr>
          <a:xfrm>
            <a:off x="6094917" y="0"/>
            <a:ext cx="6097082" cy="6857999"/>
          </a:xfrm>
          <a:prstGeom prst="rect">
            <a:avLst/>
          </a:prstGeom>
          <a:solidFill>
            <a:schemeClr val="lt1"/>
          </a:solidFill>
          <a:ln>
            <a:noFill/>
          </a:ln>
        </p:spPr>
      </p:sp>
      <p:pic>
        <p:nvPicPr>
          <p:cNvPr id="24" name="Google Shape;24;p9"/>
          <p:cNvPicPr preferRelativeResize="0"/>
          <p:nvPr/>
        </p:nvPicPr>
        <p:blipFill rotWithShape="1">
          <a:blip r:embed="rId2">
            <a:alphaModFix/>
          </a:blip>
          <a:srcRect r="53252"/>
          <a:stretch/>
        </p:blipFill>
        <p:spPr>
          <a:xfrm>
            <a:off x="606751" y="499973"/>
            <a:ext cx="2317071" cy="11323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Speakers">
  <p:cSld name="Three Speakers">
    <p:spTree>
      <p:nvGrpSpPr>
        <p:cNvPr id="1" name="Shape 110"/>
        <p:cNvGrpSpPr/>
        <p:nvPr/>
      </p:nvGrpSpPr>
      <p:grpSpPr>
        <a:xfrm>
          <a:off x="0" y="0"/>
          <a:ext cx="0" cy="0"/>
          <a:chOff x="0" y="0"/>
          <a:chExt cx="0" cy="0"/>
        </a:xfrm>
      </p:grpSpPr>
      <p:sp>
        <p:nvSpPr>
          <p:cNvPr id="111" name="Google Shape;111;p18"/>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13" name="Google Shape;113;p18"/>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114" name="Google Shape;114;p18"/>
          <p:cNvSpPr>
            <a:spLocks noGrp="1"/>
          </p:cNvSpPr>
          <p:nvPr>
            <p:ph type="pic" idx="2"/>
          </p:nvPr>
        </p:nvSpPr>
        <p:spPr>
          <a:xfrm>
            <a:off x="805692" y="654741"/>
            <a:ext cx="3168613" cy="3170318"/>
          </a:xfrm>
          <a:prstGeom prst="ellipse">
            <a:avLst/>
          </a:prstGeom>
          <a:noFill/>
          <a:ln>
            <a:noFill/>
          </a:ln>
        </p:spPr>
      </p:sp>
      <p:sp>
        <p:nvSpPr>
          <p:cNvPr id="115" name="Google Shape;115;p18"/>
          <p:cNvSpPr txBox="1">
            <a:spLocks noGrp="1"/>
          </p:cNvSpPr>
          <p:nvPr>
            <p:ph type="ctrTitle"/>
          </p:nvPr>
        </p:nvSpPr>
        <p:spPr>
          <a:xfrm>
            <a:off x="805693" y="4148230"/>
            <a:ext cx="3168611" cy="4652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8"/>
          <p:cNvSpPr txBox="1">
            <a:spLocks noGrp="1"/>
          </p:cNvSpPr>
          <p:nvPr>
            <p:ph type="subTitle" idx="1"/>
          </p:nvPr>
        </p:nvSpPr>
        <p:spPr>
          <a:xfrm>
            <a:off x="805692" y="4979565"/>
            <a:ext cx="3168613" cy="1024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7" name="Google Shape;117;p18"/>
          <p:cNvSpPr txBox="1">
            <a:spLocks noGrp="1"/>
          </p:cNvSpPr>
          <p:nvPr>
            <p:ph type="body" idx="3"/>
          </p:nvPr>
        </p:nvSpPr>
        <p:spPr>
          <a:xfrm>
            <a:off x="805693" y="4613453"/>
            <a:ext cx="3168612"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8"/>
          <p:cNvSpPr>
            <a:spLocks noGrp="1"/>
          </p:cNvSpPr>
          <p:nvPr>
            <p:ph type="pic" idx="4"/>
          </p:nvPr>
        </p:nvSpPr>
        <p:spPr>
          <a:xfrm>
            <a:off x="4492424" y="654741"/>
            <a:ext cx="3172968" cy="3172968"/>
          </a:xfrm>
          <a:prstGeom prst="ellipse">
            <a:avLst/>
          </a:prstGeom>
          <a:noFill/>
          <a:ln>
            <a:noFill/>
          </a:ln>
        </p:spPr>
      </p:sp>
      <p:sp>
        <p:nvSpPr>
          <p:cNvPr id="119" name="Google Shape;119;p18"/>
          <p:cNvSpPr txBox="1">
            <a:spLocks noGrp="1"/>
          </p:cNvSpPr>
          <p:nvPr>
            <p:ph type="body" idx="5"/>
          </p:nvPr>
        </p:nvSpPr>
        <p:spPr>
          <a:xfrm>
            <a:off x="4492633" y="4613453"/>
            <a:ext cx="3172828"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8"/>
          <p:cNvSpPr txBox="1">
            <a:spLocks noGrp="1"/>
          </p:cNvSpPr>
          <p:nvPr>
            <p:ph type="body" idx="6"/>
          </p:nvPr>
        </p:nvSpPr>
        <p:spPr>
          <a:xfrm>
            <a:off x="4492424" y="4148230"/>
            <a:ext cx="3172967"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8"/>
          <p:cNvSpPr txBox="1">
            <a:spLocks noGrp="1"/>
          </p:cNvSpPr>
          <p:nvPr>
            <p:ph type="body" idx="7"/>
          </p:nvPr>
        </p:nvSpPr>
        <p:spPr>
          <a:xfrm>
            <a:off x="4492424" y="4979566"/>
            <a:ext cx="3172967"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2" name="Google Shape;122;p18"/>
          <p:cNvCxnSpPr/>
          <p:nvPr/>
        </p:nvCxnSpPr>
        <p:spPr>
          <a:xfrm>
            <a:off x="4257260" y="782011"/>
            <a:ext cx="0" cy="5221224"/>
          </a:xfrm>
          <a:prstGeom prst="straightConnector1">
            <a:avLst/>
          </a:prstGeom>
          <a:noFill/>
          <a:ln w="9525" cap="flat" cmpd="sng">
            <a:solidFill>
              <a:srgbClr val="789CD1"/>
            </a:solidFill>
            <a:prstDash val="solid"/>
            <a:miter lim="800000"/>
            <a:headEnd type="none" w="sm" len="sm"/>
            <a:tailEnd type="none" w="sm" len="sm"/>
          </a:ln>
        </p:spPr>
      </p:cxnSp>
      <p:cxnSp>
        <p:nvCxnSpPr>
          <p:cNvPr id="123" name="Google Shape;123;p18"/>
          <p:cNvCxnSpPr/>
          <p:nvPr/>
        </p:nvCxnSpPr>
        <p:spPr>
          <a:xfrm>
            <a:off x="7904922" y="782011"/>
            <a:ext cx="0" cy="5221224"/>
          </a:xfrm>
          <a:prstGeom prst="straightConnector1">
            <a:avLst/>
          </a:prstGeom>
          <a:noFill/>
          <a:ln w="9525" cap="flat" cmpd="sng">
            <a:solidFill>
              <a:srgbClr val="789CD1"/>
            </a:solidFill>
            <a:prstDash val="solid"/>
            <a:miter lim="800000"/>
            <a:headEnd type="none" w="sm" len="sm"/>
            <a:tailEnd type="none" w="sm" len="sm"/>
          </a:ln>
        </p:spPr>
      </p:cxnSp>
      <p:sp>
        <p:nvSpPr>
          <p:cNvPr id="124" name="Google Shape;124;p18"/>
          <p:cNvSpPr>
            <a:spLocks noGrp="1"/>
          </p:cNvSpPr>
          <p:nvPr>
            <p:ph type="pic" idx="8"/>
          </p:nvPr>
        </p:nvSpPr>
        <p:spPr>
          <a:xfrm>
            <a:off x="8141479" y="654741"/>
            <a:ext cx="3172968" cy="3172968"/>
          </a:xfrm>
          <a:prstGeom prst="ellipse">
            <a:avLst/>
          </a:prstGeom>
          <a:noFill/>
          <a:ln>
            <a:noFill/>
          </a:ln>
        </p:spPr>
      </p:sp>
      <p:sp>
        <p:nvSpPr>
          <p:cNvPr id="125" name="Google Shape;125;p18"/>
          <p:cNvSpPr txBox="1">
            <a:spLocks noGrp="1"/>
          </p:cNvSpPr>
          <p:nvPr>
            <p:ph type="body" idx="9"/>
          </p:nvPr>
        </p:nvSpPr>
        <p:spPr>
          <a:xfrm>
            <a:off x="8141688" y="4613453"/>
            <a:ext cx="3172828"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8"/>
          <p:cNvSpPr txBox="1">
            <a:spLocks noGrp="1"/>
          </p:cNvSpPr>
          <p:nvPr>
            <p:ph type="body" idx="13"/>
          </p:nvPr>
        </p:nvSpPr>
        <p:spPr>
          <a:xfrm>
            <a:off x="8141479" y="4148230"/>
            <a:ext cx="3172967"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8"/>
          <p:cNvSpPr txBox="1">
            <a:spLocks noGrp="1"/>
          </p:cNvSpPr>
          <p:nvPr>
            <p:ph type="body" idx="14"/>
          </p:nvPr>
        </p:nvSpPr>
        <p:spPr>
          <a:xfrm>
            <a:off x="8141479" y="4979566"/>
            <a:ext cx="3172967"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32" name="Google Shape;132;p19"/>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with Photo">
  <p:cSld name="Title Slide with Photo">
    <p:spTree>
      <p:nvGrpSpPr>
        <p:cNvPr id="1" name="Shape 143"/>
        <p:cNvGrpSpPr/>
        <p:nvPr/>
      </p:nvGrpSpPr>
      <p:grpSpPr>
        <a:xfrm>
          <a:off x="0" y="0"/>
          <a:ext cx="0" cy="0"/>
          <a:chOff x="0" y="0"/>
          <a:chExt cx="0" cy="0"/>
        </a:xfrm>
      </p:grpSpPr>
      <p:sp>
        <p:nvSpPr>
          <p:cNvPr id="144" name="Google Shape;144;g2d8befde041_0_1398"/>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145" name="Google Shape;145;g2d8befde041_0_1398"/>
          <p:cNvSpPr txBox="1">
            <a:spLocks noGrp="1"/>
          </p:cNvSpPr>
          <p:nvPr>
            <p:ph type="ctrTitle"/>
          </p:nvPr>
        </p:nvSpPr>
        <p:spPr>
          <a:xfrm>
            <a:off x="813616" y="1724032"/>
            <a:ext cx="4467600" cy="2238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8D1ED"/>
              </a:buClr>
              <a:buSzPts val="6000"/>
              <a:buFont typeface="Arial"/>
              <a:buNone/>
              <a:defRPr sz="6000">
                <a:solidFill>
                  <a:srgbClr val="B8D1E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g2d8befde041_0_1398"/>
          <p:cNvSpPr txBox="1">
            <a:spLocks noGrp="1"/>
          </p:cNvSpPr>
          <p:nvPr>
            <p:ph type="subTitle" idx="1"/>
          </p:nvPr>
        </p:nvSpPr>
        <p:spPr>
          <a:xfrm>
            <a:off x="813616" y="4329187"/>
            <a:ext cx="4467600" cy="1530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7" name="Google Shape;147;g2d8befde041_0_1398"/>
          <p:cNvSpPr>
            <a:spLocks noGrp="1"/>
          </p:cNvSpPr>
          <p:nvPr>
            <p:ph type="pic" idx="2"/>
          </p:nvPr>
        </p:nvSpPr>
        <p:spPr>
          <a:xfrm>
            <a:off x="6094917" y="0"/>
            <a:ext cx="6097200" cy="6858000"/>
          </a:xfrm>
          <a:prstGeom prst="rect">
            <a:avLst/>
          </a:prstGeom>
          <a:solidFill>
            <a:schemeClr val="lt1"/>
          </a:solidFill>
          <a:ln>
            <a:noFill/>
          </a:ln>
        </p:spPr>
      </p:sp>
      <p:pic>
        <p:nvPicPr>
          <p:cNvPr id="148" name="Google Shape;148;g2d8befde041_0_1398"/>
          <p:cNvPicPr preferRelativeResize="0"/>
          <p:nvPr/>
        </p:nvPicPr>
        <p:blipFill rotWithShape="1">
          <a:blip r:embed="rId2">
            <a:alphaModFix/>
          </a:blip>
          <a:srcRect r="53251"/>
          <a:stretch/>
        </p:blipFill>
        <p:spPr>
          <a:xfrm>
            <a:off x="606751" y="499973"/>
            <a:ext cx="2317075" cy="11323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9"/>
        <p:cNvGrpSpPr/>
        <p:nvPr/>
      </p:nvGrpSpPr>
      <p:grpSpPr>
        <a:xfrm>
          <a:off x="0" y="0"/>
          <a:ext cx="0" cy="0"/>
          <a:chOff x="0" y="0"/>
          <a:chExt cx="0" cy="0"/>
        </a:xfrm>
      </p:grpSpPr>
      <p:sp>
        <p:nvSpPr>
          <p:cNvPr id="150" name="Google Shape;150;g2d8befde041_0_140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2d8befde041_0_1404"/>
          <p:cNvSpPr txBox="1">
            <a:spLocks noGrp="1"/>
          </p:cNvSpPr>
          <p:nvPr>
            <p:ph type="body" idx="1"/>
          </p:nvPr>
        </p:nvSpPr>
        <p:spPr>
          <a:xfrm>
            <a:off x="838200" y="2393243"/>
            <a:ext cx="10515600" cy="35106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10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10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10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10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g2d8befde041_0_140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g2d8befde041_0_140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154" name="Google Shape;154;g2d8befde041_0_1404"/>
          <p:cNvSpPr txBox="1">
            <a:spLocks noGrp="1"/>
          </p:cNvSpPr>
          <p:nvPr>
            <p:ph type="body" idx="2"/>
          </p:nvPr>
        </p:nvSpPr>
        <p:spPr>
          <a:xfrm>
            <a:off x="839788" y="1848680"/>
            <a:ext cx="10514100" cy="527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155"/>
        <p:cNvGrpSpPr/>
        <p:nvPr/>
      </p:nvGrpSpPr>
      <p:grpSpPr>
        <a:xfrm>
          <a:off x="0" y="0"/>
          <a:ext cx="0" cy="0"/>
          <a:chOff x="0" y="0"/>
          <a:chExt cx="0" cy="0"/>
        </a:xfrm>
      </p:grpSpPr>
      <p:sp>
        <p:nvSpPr>
          <p:cNvPr id="156" name="Google Shape;156;g2d8befde041_0_1410"/>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157" name="Google Shape;157;g2d8befde041_0_1410"/>
          <p:cNvSpPr txBox="1">
            <a:spLocks noGrp="1"/>
          </p:cNvSpPr>
          <p:nvPr>
            <p:ph type="title"/>
          </p:nvPr>
        </p:nvSpPr>
        <p:spPr>
          <a:xfrm>
            <a:off x="838200" y="2436508"/>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g2d8befde041_0_1410"/>
          <p:cNvSpPr txBox="1">
            <a:spLocks noGrp="1"/>
          </p:cNvSpPr>
          <p:nvPr>
            <p:ph type="ftr" idx="11"/>
          </p:nvPr>
        </p:nvSpPr>
        <p:spPr>
          <a:xfrm>
            <a:off x="9456518" y="6188640"/>
            <a:ext cx="12678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g2d8befde041_0_1410"/>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160" name="Google Shape;160;g2d8befde041_0_1410"/>
          <p:cNvSpPr txBox="1"/>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Helvetica Neue"/>
                <a:ea typeface="Helvetica Neue"/>
                <a:cs typeface="Helvetica Neue"/>
                <a:sym typeface="Helvetica Neue"/>
              </a:rPr>
              <a:t>‹#›</a:t>
            </a:fld>
            <a:endParaRPr sz="1200" b="1" i="0" u="none" strike="noStrike" cap="none">
              <a:solidFill>
                <a:schemeClr val="lt1"/>
              </a:solidFill>
              <a:latin typeface="Helvetica Neue"/>
              <a:ea typeface="Helvetica Neue"/>
              <a:cs typeface="Helvetica Neue"/>
              <a:sym typeface="Helvetica Neue"/>
            </a:endParaRPr>
          </a:p>
        </p:txBody>
      </p:sp>
      <p:cxnSp>
        <p:nvCxnSpPr>
          <p:cNvPr id="161" name="Google Shape;161;g2d8befde041_0_1410"/>
          <p:cNvCxnSpPr/>
          <p:nvPr/>
        </p:nvCxnSpPr>
        <p:spPr>
          <a:xfrm>
            <a:off x="10807148" y="6208518"/>
            <a:ext cx="0" cy="321600"/>
          </a:xfrm>
          <a:prstGeom prst="straightConnector1">
            <a:avLst/>
          </a:prstGeom>
          <a:noFill/>
          <a:ln w="9525" cap="flat" cmpd="sng">
            <a:solidFill>
              <a:srgbClr val="789CD1"/>
            </a:solidFill>
            <a:prstDash val="solid"/>
            <a:miter lim="800000"/>
            <a:headEnd type="none" w="sm" len="sm"/>
            <a:tailEnd type="none" w="sm" len="sm"/>
          </a:ln>
        </p:spPr>
      </p:cxnSp>
      <p:sp>
        <p:nvSpPr>
          <p:cNvPr id="162" name="Google Shape;162;g2d8befde041_0_1410"/>
          <p:cNvSpPr txBox="1"/>
          <p:nvPr/>
        </p:nvSpPr>
        <p:spPr>
          <a:xfrm>
            <a:off x="9456518" y="6188640"/>
            <a:ext cx="12678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/nycschools</a:t>
            </a:r>
            <a:endParaRPr sz="1400" b="1" i="0" u="none" strike="noStrike" cap="none">
              <a:solidFill>
                <a:schemeClr val="lt1"/>
              </a:solidFill>
              <a:latin typeface="Helvetica Neue"/>
              <a:ea typeface="Helvetica Neue"/>
              <a:cs typeface="Helvetica Neue"/>
              <a:sym typeface="Helvetica Neue"/>
            </a:endParaRPr>
          </a:p>
        </p:txBody>
      </p:sp>
      <p:sp>
        <p:nvSpPr>
          <p:cNvPr id="163" name="Google Shape;163;g2d8befde041_0_1410"/>
          <p:cNvSpPr txBox="1"/>
          <p:nvPr/>
        </p:nvSpPr>
        <p:spPr>
          <a:xfrm>
            <a:off x="6536991" y="6188640"/>
            <a:ext cx="15918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schools.nyc.gov</a:t>
            </a:r>
            <a:endParaRPr sz="1400" b="1" i="0" u="none" strike="noStrike" cap="none">
              <a:solidFill>
                <a:schemeClr val="lt1"/>
              </a:solidFill>
              <a:latin typeface="Helvetica Neue"/>
              <a:ea typeface="Helvetica Neue"/>
              <a:cs typeface="Helvetica Neue"/>
              <a:sym typeface="Helvetica Neue"/>
            </a:endParaRPr>
          </a:p>
        </p:txBody>
      </p:sp>
      <p:cxnSp>
        <p:nvCxnSpPr>
          <p:cNvPr id="164" name="Google Shape;164;g2d8befde041_0_1410"/>
          <p:cNvCxnSpPr/>
          <p:nvPr/>
        </p:nvCxnSpPr>
        <p:spPr>
          <a:xfrm>
            <a:off x="8225994" y="6208518"/>
            <a:ext cx="0" cy="321600"/>
          </a:xfrm>
          <a:prstGeom prst="straightConnector1">
            <a:avLst/>
          </a:prstGeom>
          <a:noFill/>
          <a:ln w="9525" cap="flat" cmpd="sng">
            <a:solidFill>
              <a:schemeClr val="accent1"/>
            </a:solidFill>
            <a:prstDash val="solid"/>
            <a:miter lim="800000"/>
            <a:headEnd type="none" w="sm" len="sm"/>
            <a:tailEnd type="none" w="sm" len="sm"/>
          </a:ln>
        </p:spPr>
      </p:cxnSp>
      <p:pic>
        <p:nvPicPr>
          <p:cNvPr id="165" name="Google Shape;165;g2d8befde041_0_1410"/>
          <p:cNvPicPr preferRelativeResize="0"/>
          <p:nvPr/>
        </p:nvPicPr>
        <p:blipFill rotWithShape="1">
          <a:blip r:embed="rId2">
            <a:alphaModFix/>
          </a:blip>
          <a:srcRect/>
          <a:stretch/>
        </p:blipFill>
        <p:spPr>
          <a:xfrm>
            <a:off x="8391650" y="6244947"/>
            <a:ext cx="1118840" cy="248631"/>
          </a:xfrm>
          <a:prstGeom prst="rect">
            <a:avLst/>
          </a:prstGeom>
          <a:noFill/>
          <a:ln>
            <a:noFill/>
          </a:ln>
        </p:spPr>
      </p:pic>
      <p:pic>
        <p:nvPicPr>
          <p:cNvPr id="166" name="Google Shape;166;g2d8befde041_0_1410"/>
          <p:cNvPicPr preferRelativeResize="0"/>
          <p:nvPr/>
        </p:nvPicPr>
        <p:blipFill rotWithShape="1">
          <a:blip r:embed="rId3">
            <a:alphaModFix/>
          </a:blip>
          <a:srcRect r="55158"/>
          <a:stretch/>
        </p:blipFill>
        <p:spPr>
          <a:xfrm>
            <a:off x="639418" y="5854698"/>
            <a:ext cx="1426452" cy="7267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7"/>
        <p:cNvGrpSpPr/>
        <p:nvPr/>
      </p:nvGrpSpPr>
      <p:grpSpPr>
        <a:xfrm>
          <a:off x="0" y="0"/>
          <a:ext cx="0" cy="0"/>
          <a:chOff x="0" y="0"/>
          <a:chExt cx="0" cy="0"/>
        </a:xfrm>
      </p:grpSpPr>
      <p:sp>
        <p:nvSpPr>
          <p:cNvPr id="168" name="Google Shape;168;g2d8befde041_0_1422"/>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169" name="Google Shape;169;g2d8befde041_0_1422"/>
          <p:cNvSpPr txBox="1">
            <a:spLocks noGrp="1"/>
          </p:cNvSpPr>
          <p:nvPr>
            <p:ph type="title"/>
          </p:nvPr>
        </p:nvSpPr>
        <p:spPr>
          <a:xfrm>
            <a:off x="838200" y="862081"/>
            <a:ext cx="3018300" cy="4992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g2d8befde041_0_142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chemeClr val="lt1"/>
                </a:solidFill>
                <a:latin typeface="Helvetica Neue"/>
                <a:ea typeface="Helvetica Neue"/>
                <a:cs typeface="Helvetica Neue"/>
                <a:sym typeface="Helvetica Neue"/>
              </a:defRPr>
            </a:lvl1pPr>
            <a:lvl2pPr marL="0" lvl="1" indent="0" algn="l">
              <a:spcBef>
                <a:spcPts val="0"/>
              </a:spcBef>
              <a:buNone/>
              <a:defRPr sz="1200" b="1" i="0" u="none" strike="noStrike" cap="none">
                <a:solidFill>
                  <a:schemeClr val="lt1"/>
                </a:solidFill>
                <a:latin typeface="Helvetica Neue"/>
                <a:ea typeface="Helvetica Neue"/>
                <a:cs typeface="Helvetica Neue"/>
                <a:sym typeface="Helvetica Neue"/>
              </a:defRPr>
            </a:lvl2pPr>
            <a:lvl3pPr marL="0" lvl="2" indent="0" algn="l">
              <a:spcBef>
                <a:spcPts val="0"/>
              </a:spcBef>
              <a:buNone/>
              <a:defRPr sz="1200" b="1" i="0" u="none" strike="noStrike" cap="none">
                <a:solidFill>
                  <a:schemeClr val="lt1"/>
                </a:solidFill>
                <a:latin typeface="Helvetica Neue"/>
                <a:ea typeface="Helvetica Neue"/>
                <a:cs typeface="Helvetica Neue"/>
                <a:sym typeface="Helvetica Neue"/>
              </a:defRPr>
            </a:lvl3pPr>
            <a:lvl4pPr marL="0" lvl="3" indent="0" algn="l">
              <a:spcBef>
                <a:spcPts val="0"/>
              </a:spcBef>
              <a:buNone/>
              <a:defRPr sz="1200" b="1" i="0" u="none" strike="noStrike" cap="none">
                <a:solidFill>
                  <a:schemeClr val="lt1"/>
                </a:solidFill>
                <a:latin typeface="Helvetica Neue"/>
                <a:ea typeface="Helvetica Neue"/>
                <a:cs typeface="Helvetica Neue"/>
                <a:sym typeface="Helvetica Neue"/>
              </a:defRPr>
            </a:lvl4pPr>
            <a:lvl5pPr marL="0" lvl="4" indent="0" algn="l">
              <a:spcBef>
                <a:spcPts val="0"/>
              </a:spcBef>
              <a:buNone/>
              <a:defRPr sz="1200" b="1" i="0" u="none" strike="noStrike" cap="none">
                <a:solidFill>
                  <a:schemeClr val="lt1"/>
                </a:solidFill>
                <a:latin typeface="Helvetica Neue"/>
                <a:ea typeface="Helvetica Neue"/>
                <a:cs typeface="Helvetica Neue"/>
                <a:sym typeface="Helvetica Neue"/>
              </a:defRPr>
            </a:lvl5pPr>
            <a:lvl6pPr marL="0" lvl="5" indent="0" algn="l">
              <a:spcBef>
                <a:spcPts val="0"/>
              </a:spcBef>
              <a:buNone/>
              <a:defRPr sz="1200" b="1" i="0" u="none" strike="noStrike" cap="none">
                <a:solidFill>
                  <a:schemeClr val="lt1"/>
                </a:solidFill>
                <a:latin typeface="Helvetica Neue"/>
                <a:ea typeface="Helvetica Neue"/>
                <a:cs typeface="Helvetica Neue"/>
                <a:sym typeface="Helvetica Neue"/>
              </a:defRPr>
            </a:lvl6pPr>
            <a:lvl7pPr marL="0" lvl="6" indent="0" algn="l">
              <a:spcBef>
                <a:spcPts val="0"/>
              </a:spcBef>
              <a:buNone/>
              <a:defRPr sz="1200" b="1" i="0" u="none" strike="noStrike" cap="none">
                <a:solidFill>
                  <a:schemeClr val="lt1"/>
                </a:solidFill>
                <a:latin typeface="Helvetica Neue"/>
                <a:ea typeface="Helvetica Neue"/>
                <a:cs typeface="Helvetica Neue"/>
                <a:sym typeface="Helvetica Neue"/>
              </a:defRPr>
            </a:lvl7pPr>
            <a:lvl8pPr marL="0" lvl="7" indent="0" algn="l">
              <a:spcBef>
                <a:spcPts val="0"/>
              </a:spcBef>
              <a:buNone/>
              <a:defRPr sz="1200" b="1" i="0" u="none" strike="noStrike" cap="none">
                <a:solidFill>
                  <a:schemeClr val="lt1"/>
                </a:solidFill>
                <a:latin typeface="Helvetica Neue"/>
                <a:ea typeface="Helvetica Neue"/>
                <a:cs typeface="Helvetica Neue"/>
                <a:sym typeface="Helvetica Neue"/>
              </a:defRPr>
            </a:lvl8pPr>
            <a:lvl9pPr marL="0" lvl="8" indent="0" algn="l">
              <a:spcBef>
                <a:spcPts val="0"/>
              </a:spcBef>
              <a:buNone/>
              <a:defRPr sz="1200" b="1" i="0" u="none" strike="noStrike" cap="none">
                <a:solidFill>
                  <a:schemeClr val="lt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71" name="Google Shape;171;g2d8befde041_0_1422"/>
          <p:cNvCxnSpPr/>
          <p:nvPr/>
        </p:nvCxnSpPr>
        <p:spPr>
          <a:xfrm>
            <a:off x="10807148" y="6208518"/>
            <a:ext cx="0" cy="321600"/>
          </a:xfrm>
          <a:prstGeom prst="straightConnector1">
            <a:avLst/>
          </a:prstGeom>
          <a:noFill/>
          <a:ln w="9525" cap="flat" cmpd="sng">
            <a:solidFill>
              <a:srgbClr val="789CD1"/>
            </a:solidFill>
            <a:prstDash val="solid"/>
            <a:miter lim="800000"/>
            <a:headEnd type="none" w="sm" len="sm"/>
            <a:tailEnd type="none" w="sm" len="sm"/>
          </a:ln>
        </p:spPr>
      </p:cxnSp>
      <p:sp>
        <p:nvSpPr>
          <p:cNvPr id="172" name="Google Shape;172;g2d8befde041_0_1422"/>
          <p:cNvSpPr txBox="1">
            <a:spLocks noGrp="1"/>
          </p:cNvSpPr>
          <p:nvPr>
            <p:ph type="body" idx="1"/>
          </p:nvPr>
        </p:nvSpPr>
        <p:spPr>
          <a:xfrm>
            <a:off x="4326836" y="812386"/>
            <a:ext cx="662700" cy="732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g2d8befde041_0_1422"/>
          <p:cNvSpPr txBox="1">
            <a:spLocks noGrp="1"/>
          </p:cNvSpPr>
          <p:nvPr>
            <p:ph type="body" idx="2"/>
          </p:nvPr>
        </p:nvSpPr>
        <p:spPr>
          <a:xfrm>
            <a:off x="4989440" y="951533"/>
            <a:ext cx="6440700" cy="55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g2d8befde041_0_1422"/>
          <p:cNvSpPr txBox="1">
            <a:spLocks noGrp="1"/>
          </p:cNvSpPr>
          <p:nvPr>
            <p:ph type="body" idx="3"/>
          </p:nvPr>
        </p:nvSpPr>
        <p:spPr>
          <a:xfrm>
            <a:off x="4326836" y="1877305"/>
            <a:ext cx="662700" cy="732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g2d8befde041_0_1422"/>
          <p:cNvSpPr txBox="1">
            <a:spLocks noGrp="1"/>
          </p:cNvSpPr>
          <p:nvPr>
            <p:ph type="body" idx="4"/>
          </p:nvPr>
        </p:nvSpPr>
        <p:spPr>
          <a:xfrm>
            <a:off x="4989440" y="2016452"/>
            <a:ext cx="6440700" cy="55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g2d8befde041_0_1422"/>
          <p:cNvSpPr txBox="1">
            <a:spLocks noGrp="1"/>
          </p:cNvSpPr>
          <p:nvPr>
            <p:ph type="body" idx="5"/>
          </p:nvPr>
        </p:nvSpPr>
        <p:spPr>
          <a:xfrm>
            <a:off x="4326836" y="2942224"/>
            <a:ext cx="662700" cy="732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g2d8befde041_0_1422"/>
          <p:cNvSpPr txBox="1">
            <a:spLocks noGrp="1"/>
          </p:cNvSpPr>
          <p:nvPr>
            <p:ph type="body" idx="6"/>
          </p:nvPr>
        </p:nvSpPr>
        <p:spPr>
          <a:xfrm>
            <a:off x="4989440" y="3081371"/>
            <a:ext cx="6440700" cy="55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g2d8befde041_0_1422"/>
          <p:cNvSpPr txBox="1">
            <a:spLocks noGrp="1"/>
          </p:cNvSpPr>
          <p:nvPr>
            <p:ph type="body" idx="7"/>
          </p:nvPr>
        </p:nvSpPr>
        <p:spPr>
          <a:xfrm>
            <a:off x="4326836" y="4007143"/>
            <a:ext cx="662700" cy="732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g2d8befde041_0_1422"/>
          <p:cNvSpPr txBox="1">
            <a:spLocks noGrp="1"/>
          </p:cNvSpPr>
          <p:nvPr>
            <p:ph type="body" idx="8"/>
          </p:nvPr>
        </p:nvSpPr>
        <p:spPr>
          <a:xfrm>
            <a:off x="4989440" y="4146290"/>
            <a:ext cx="6440700" cy="55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g2d8befde041_0_1422"/>
          <p:cNvSpPr txBox="1">
            <a:spLocks noGrp="1"/>
          </p:cNvSpPr>
          <p:nvPr>
            <p:ph type="body" idx="9"/>
          </p:nvPr>
        </p:nvSpPr>
        <p:spPr>
          <a:xfrm>
            <a:off x="4326836" y="5072060"/>
            <a:ext cx="662700" cy="732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g2d8befde041_0_1422"/>
          <p:cNvSpPr txBox="1">
            <a:spLocks noGrp="1"/>
          </p:cNvSpPr>
          <p:nvPr>
            <p:ph type="body" idx="13"/>
          </p:nvPr>
        </p:nvSpPr>
        <p:spPr>
          <a:xfrm>
            <a:off x="4989440" y="5211207"/>
            <a:ext cx="6440700" cy="55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2" name="Google Shape;182;g2d8befde041_0_1422"/>
          <p:cNvPicPr preferRelativeResize="0"/>
          <p:nvPr/>
        </p:nvPicPr>
        <p:blipFill rotWithShape="1">
          <a:blip r:embed="rId2">
            <a:alphaModFix/>
          </a:blip>
          <a:srcRect r="55158"/>
          <a:stretch/>
        </p:blipFill>
        <p:spPr>
          <a:xfrm>
            <a:off x="639418" y="5854698"/>
            <a:ext cx="1426452" cy="726746"/>
          </a:xfrm>
          <a:prstGeom prst="rect">
            <a:avLst/>
          </a:prstGeom>
          <a:noFill/>
          <a:ln>
            <a:noFill/>
          </a:ln>
        </p:spPr>
      </p:pic>
      <p:sp>
        <p:nvSpPr>
          <p:cNvPr id="183" name="Google Shape;183;g2d8befde041_0_1422"/>
          <p:cNvSpPr txBox="1">
            <a:spLocks noGrp="1"/>
          </p:cNvSpPr>
          <p:nvPr>
            <p:ph type="ftr" idx="11"/>
          </p:nvPr>
        </p:nvSpPr>
        <p:spPr>
          <a:xfrm>
            <a:off x="9456518" y="6188640"/>
            <a:ext cx="12678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g2d8befde041_0_1422"/>
          <p:cNvSpPr txBox="1"/>
          <p:nvPr/>
        </p:nvSpPr>
        <p:spPr>
          <a:xfrm>
            <a:off x="6536991" y="6188640"/>
            <a:ext cx="15918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schools.nyc.gov</a:t>
            </a:r>
            <a:endParaRPr sz="1400" b="1" i="0" u="none" strike="noStrike" cap="none">
              <a:solidFill>
                <a:schemeClr val="lt1"/>
              </a:solidFill>
              <a:latin typeface="Helvetica Neue"/>
              <a:ea typeface="Helvetica Neue"/>
              <a:cs typeface="Helvetica Neue"/>
              <a:sym typeface="Helvetica Neue"/>
            </a:endParaRPr>
          </a:p>
        </p:txBody>
      </p:sp>
      <p:cxnSp>
        <p:nvCxnSpPr>
          <p:cNvPr id="185" name="Google Shape;185;g2d8befde041_0_1422"/>
          <p:cNvCxnSpPr/>
          <p:nvPr/>
        </p:nvCxnSpPr>
        <p:spPr>
          <a:xfrm>
            <a:off x="8225994" y="6208518"/>
            <a:ext cx="0" cy="321600"/>
          </a:xfrm>
          <a:prstGeom prst="straightConnector1">
            <a:avLst/>
          </a:prstGeom>
          <a:noFill/>
          <a:ln w="9525" cap="flat" cmpd="sng">
            <a:solidFill>
              <a:schemeClr val="accent1"/>
            </a:solidFill>
            <a:prstDash val="solid"/>
            <a:miter lim="800000"/>
            <a:headEnd type="none" w="sm" len="sm"/>
            <a:tailEnd type="none" w="sm" len="sm"/>
          </a:ln>
        </p:spPr>
      </p:cxnSp>
      <p:pic>
        <p:nvPicPr>
          <p:cNvPr id="186" name="Google Shape;186;g2d8befde041_0_1422"/>
          <p:cNvPicPr preferRelativeResize="0"/>
          <p:nvPr/>
        </p:nvPicPr>
        <p:blipFill rotWithShape="1">
          <a:blip r:embed="rId3">
            <a:alphaModFix/>
          </a:blip>
          <a:srcRect/>
          <a:stretch/>
        </p:blipFill>
        <p:spPr>
          <a:xfrm>
            <a:off x="8391650" y="6244947"/>
            <a:ext cx="1118840" cy="24863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TxTwoObj">
  <p:cSld name="TWO_OBJECTS_WITH_TEXT">
    <p:spTree>
      <p:nvGrpSpPr>
        <p:cNvPr id="1" name="Shape 187"/>
        <p:cNvGrpSpPr/>
        <p:nvPr/>
      </p:nvGrpSpPr>
      <p:grpSpPr>
        <a:xfrm>
          <a:off x="0" y="0"/>
          <a:ext cx="0" cy="0"/>
          <a:chOff x="0" y="0"/>
          <a:chExt cx="0" cy="0"/>
        </a:xfrm>
      </p:grpSpPr>
      <p:sp>
        <p:nvSpPr>
          <p:cNvPr id="188" name="Google Shape;188;g2d8befde041_0_144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g2d8befde041_0_1442"/>
          <p:cNvSpPr txBox="1">
            <a:spLocks noGrp="1"/>
          </p:cNvSpPr>
          <p:nvPr>
            <p:ph type="body" idx="1"/>
          </p:nvPr>
        </p:nvSpPr>
        <p:spPr>
          <a:xfrm>
            <a:off x="839789" y="1848680"/>
            <a:ext cx="5034300" cy="527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g2d8befde041_0_1442"/>
          <p:cNvSpPr txBox="1">
            <a:spLocks noGrp="1"/>
          </p:cNvSpPr>
          <p:nvPr>
            <p:ph type="body" idx="2"/>
          </p:nvPr>
        </p:nvSpPr>
        <p:spPr>
          <a:xfrm>
            <a:off x="839789" y="2454965"/>
            <a:ext cx="5034300" cy="35484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g2d8befde041_0_1442"/>
          <p:cNvSpPr txBox="1">
            <a:spLocks noGrp="1"/>
          </p:cNvSpPr>
          <p:nvPr>
            <p:ph type="body" idx="3"/>
          </p:nvPr>
        </p:nvSpPr>
        <p:spPr>
          <a:xfrm>
            <a:off x="6317974" y="1848680"/>
            <a:ext cx="5037300" cy="527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g2d8befde041_0_1442"/>
          <p:cNvSpPr txBox="1">
            <a:spLocks noGrp="1"/>
          </p:cNvSpPr>
          <p:nvPr>
            <p:ph type="body" idx="4"/>
          </p:nvPr>
        </p:nvSpPr>
        <p:spPr>
          <a:xfrm>
            <a:off x="6317974" y="2454965"/>
            <a:ext cx="5037300" cy="35484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3" name="Google Shape;193;g2d8befde041_0_1442"/>
          <p:cNvCxnSpPr/>
          <p:nvPr/>
        </p:nvCxnSpPr>
        <p:spPr>
          <a:xfrm>
            <a:off x="6096000" y="1865382"/>
            <a:ext cx="0" cy="4137900"/>
          </a:xfrm>
          <a:prstGeom prst="straightConnector1">
            <a:avLst/>
          </a:prstGeom>
          <a:noFill/>
          <a:ln w="9525" cap="flat" cmpd="sng">
            <a:solidFill>
              <a:srgbClr val="789CD1"/>
            </a:solidFill>
            <a:prstDash val="solid"/>
            <a:miter lim="800000"/>
            <a:headEnd type="none" w="sm" len="sm"/>
            <a:tailEnd type="none" w="sm" len="sm"/>
          </a:ln>
        </p:spPr>
      </p:cxnSp>
      <p:sp>
        <p:nvSpPr>
          <p:cNvPr id="194" name="Google Shape;194;g2d8befde041_0_144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g2d8befde041_0_144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96"/>
        <p:cNvGrpSpPr/>
        <p:nvPr/>
      </p:nvGrpSpPr>
      <p:grpSpPr>
        <a:xfrm>
          <a:off x="0" y="0"/>
          <a:ext cx="0" cy="0"/>
          <a:chOff x="0" y="0"/>
          <a:chExt cx="0" cy="0"/>
        </a:xfrm>
      </p:grpSpPr>
      <p:sp>
        <p:nvSpPr>
          <p:cNvPr id="197" name="Google Shape;197;g2d8befde041_0_145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g2d8befde041_0_1451"/>
          <p:cNvSpPr txBox="1">
            <a:spLocks noGrp="1"/>
          </p:cNvSpPr>
          <p:nvPr>
            <p:ph type="body" idx="1"/>
          </p:nvPr>
        </p:nvSpPr>
        <p:spPr>
          <a:xfrm>
            <a:off x="839788" y="1848680"/>
            <a:ext cx="3208800" cy="745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g2d8befde041_0_1451"/>
          <p:cNvSpPr txBox="1">
            <a:spLocks noGrp="1"/>
          </p:cNvSpPr>
          <p:nvPr>
            <p:ph type="body" idx="2"/>
          </p:nvPr>
        </p:nvSpPr>
        <p:spPr>
          <a:xfrm>
            <a:off x="839788" y="2693503"/>
            <a:ext cx="3208800" cy="33096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0" name="Google Shape;200;g2d8befde041_0_1451"/>
          <p:cNvCxnSpPr/>
          <p:nvPr/>
        </p:nvCxnSpPr>
        <p:spPr>
          <a:xfrm>
            <a:off x="4257260" y="1865382"/>
            <a:ext cx="0" cy="4137900"/>
          </a:xfrm>
          <a:prstGeom prst="straightConnector1">
            <a:avLst/>
          </a:prstGeom>
          <a:noFill/>
          <a:ln w="9525" cap="flat" cmpd="sng">
            <a:solidFill>
              <a:srgbClr val="789CD1"/>
            </a:solidFill>
            <a:prstDash val="solid"/>
            <a:miter lim="800000"/>
            <a:headEnd type="none" w="sm" len="sm"/>
            <a:tailEnd type="none" w="sm" len="sm"/>
          </a:ln>
        </p:spPr>
      </p:cxnSp>
      <p:sp>
        <p:nvSpPr>
          <p:cNvPr id="201" name="Google Shape;201;g2d8befde041_0_145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g2d8befde041_0_145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203" name="Google Shape;203;g2d8befde041_0_1451"/>
          <p:cNvSpPr txBox="1">
            <a:spLocks noGrp="1"/>
          </p:cNvSpPr>
          <p:nvPr>
            <p:ph type="body" idx="3"/>
          </p:nvPr>
        </p:nvSpPr>
        <p:spPr>
          <a:xfrm>
            <a:off x="4487449" y="1848680"/>
            <a:ext cx="3208800" cy="745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4" name="Google Shape;204;g2d8befde041_0_1451"/>
          <p:cNvSpPr txBox="1">
            <a:spLocks noGrp="1"/>
          </p:cNvSpPr>
          <p:nvPr>
            <p:ph type="body" idx="4"/>
          </p:nvPr>
        </p:nvSpPr>
        <p:spPr>
          <a:xfrm>
            <a:off x="4487449" y="2693503"/>
            <a:ext cx="3208800" cy="33096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5" name="Google Shape;205;g2d8befde041_0_1451"/>
          <p:cNvCxnSpPr/>
          <p:nvPr/>
        </p:nvCxnSpPr>
        <p:spPr>
          <a:xfrm>
            <a:off x="7904922" y="1865382"/>
            <a:ext cx="0" cy="4137900"/>
          </a:xfrm>
          <a:prstGeom prst="straightConnector1">
            <a:avLst/>
          </a:prstGeom>
          <a:noFill/>
          <a:ln w="9525" cap="flat" cmpd="sng">
            <a:solidFill>
              <a:srgbClr val="789CD1"/>
            </a:solidFill>
            <a:prstDash val="solid"/>
            <a:miter lim="800000"/>
            <a:headEnd type="none" w="sm" len="sm"/>
            <a:tailEnd type="none" w="sm" len="sm"/>
          </a:ln>
        </p:spPr>
      </p:cxnSp>
      <p:sp>
        <p:nvSpPr>
          <p:cNvPr id="206" name="Google Shape;206;g2d8befde041_0_1451"/>
          <p:cNvSpPr txBox="1">
            <a:spLocks noGrp="1"/>
          </p:cNvSpPr>
          <p:nvPr>
            <p:ph type="body" idx="5"/>
          </p:nvPr>
        </p:nvSpPr>
        <p:spPr>
          <a:xfrm>
            <a:off x="8145049" y="1848680"/>
            <a:ext cx="3208800" cy="745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7" name="Google Shape;207;g2d8befde041_0_1451"/>
          <p:cNvSpPr txBox="1">
            <a:spLocks noGrp="1"/>
          </p:cNvSpPr>
          <p:nvPr>
            <p:ph type="body" idx="6"/>
          </p:nvPr>
        </p:nvSpPr>
        <p:spPr>
          <a:xfrm>
            <a:off x="8145049" y="2693503"/>
            <a:ext cx="3208800" cy="33096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Speaker">
  <p:cSld name="One Speaker">
    <p:spTree>
      <p:nvGrpSpPr>
        <p:cNvPr id="1" name="Shape 208"/>
        <p:cNvGrpSpPr/>
        <p:nvPr/>
      </p:nvGrpSpPr>
      <p:grpSpPr>
        <a:xfrm>
          <a:off x="0" y="0"/>
          <a:ext cx="0" cy="0"/>
          <a:chOff x="0" y="0"/>
          <a:chExt cx="0" cy="0"/>
        </a:xfrm>
      </p:grpSpPr>
      <p:sp>
        <p:nvSpPr>
          <p:cNvPr id="209" name="Google Shape;209;g2d8befde041_0_146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g2d8befde041_0_146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211" name="Google Shape;211;g2d8befde041_0_1463"/>
          <p:cNvCxnSpPr/>
          <p:nvPr/>
        </p:nvCxnSpPr>
        <p:spPr>
          <a:xfrm>
            <a:off x="10807148" y="6208518"/>
            <a:ext cx="0" cy="321600"/>
          </a:xfrm>
          <a:prstGeom prst="straightConnector1">
            <a:avLst/>
          </a:prstGeom>
          <a:noFill/>
          <a:ln w="9525" cap="flat" cmpd="sng">
            <a:solidFill>
              <a:srgbClr val="003365"/>
            </a:solidFill>
            <a:prstDash val="solid"/>
            <a:miter lim="800000"/>
            <a:headEnd type="none" w="sm" len="sm"/>
            <a:tailEnd type="none" w="sm" len="sm"/>
          </a:ln>
        </p:spPr>
      </p:cxnSp>
      <p:sp>
        <p:nvSpPr>
          <p:cNvPr id="212" name="Google Shape;212;g2d8befde041_0_1463"/>
          <p:cNvSpPr>
            <a:spLocks noGrp="1"/>
          </p:cNvSpPr>
          <p:nvPr>
            <p:ph type="pic" idx="2"/>
          </p:nvPr>
        </p:nvSpPr>
        <p:spPr>
          <a:xfrm>
            <a:off x="805691" y="783949"/>
            <a:ext cx="4491900" cy="4494300"/>
          </a:xfrm>
          <a:prstGeom prst="ellipse">
            <a:avLst/>
          </a:prstGeom>
          <a:noFill/>
          <a:ln>
            <a:noFill/>
          </a:ln>
        </p:spPr>
      </p:sp>
      <p:sp>
        <p:nvSpPr>
          <p:cNvPr id="213" name="Google Shape;213;g2d8befde041_0_1463"/>
          <p:cNvSpPr txBox="1">
            <a:spLocks noGrp="1"/>
          </p:cNvSpPr>
          <p:nvPr>
            <p:ph type="ctrTitle"/>
          </p:nvPr>
        </p:nvSpPr>
        <p:spPr>
          <a:xfrm>
            <a:off x="5804451" y="783949"/>
            <a:ext cx="5549400" cy="1505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12D65"/>
              </a:buClr>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4" name="Google Shape;214;g2d8befde041_0_1463"/>
          <p:cNvCxnSpPr/>
          <p:nvPr/>
        </p:nvCxnSpPr>
        <p:spPr>
          <a:xfrm>
            <a:off x="5297556" y="3220278"/>
            <a:ext cx="6056100" cy="0"/>
          </a:xfrm>
          <a:prstGeom prst="straightConnector1">
            <a:avLst/>
          </a:prstGeom>
          <a:noFill/>
          <a:ln w="9525" cap="flat" cmpd="sng">
            <a:solidFill>
              <a:srgbClr val="789CD1"/>
            </a:solidFill>
            <a:prstDash val="solid"/>
            <a:miter lim="800000"/>
            <a:headEnd type="none" w="sm" len="sm"/>
            <a:tailEnd type="none" w="sm" len="sm"/>
          </a:ln>
        </p:spPr>
      </p:cxnSp>
      <p:sp>
        <p:nvSpPr>
          <p:cNvPr id="215" name="Google Shape;215;g2d8befde041_0_1463"/>
          <p:cNvSpPr txBox="1">
            <a:spLocks noGrp="1"/>
          </p:cNvSpPr>
          <p:nvPr>
            <p:ph type="subTitle" idx="1"/>
          </p:nvPr>
        </p:nvSpPr>
        <p:spPr>
          <a:xfrm>
            <a:off x="5804451" y="3429000"/>
            <a:ext cx="5549400" cy="1828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6" name="Google Shape;216;g2d8befde041_0_1463"/>
          <p:cNvSpPr txBox="1">
            <a:spLocks noGrp="1"/>
          </p:cNvSpPr>
          <p:nvPr>
            <p:ph type="body" idx="3"/>
          </p:nvPr>
        </p:nvSpPr>
        <p:spPr>
          <a:xfrm>
            <a:off x="5803900" y="2289438"/>
            <a:ext cx="5550000" cy="722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sz="18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Speakers">
  <p:cSld name="Two Speakers">
    <p:spTree>
      <p:nvGrpSpPr>
        <p:cNvPr id="1" name="Shape 217"/>
        <p:cNvGrpSpPr/>
        <p:nvPr/>
      </p:nvGrpSpPr>
      <p:grpSpPr>
        <a:xfrm>
          <a:off x="0" y="0"/>
          <a:ext cx="0" cy="0"/>
          <a:chOff x="0" y="0"/>
          <a:chExt cx="0" cy="0"/>
        </a:xfrm>
      </p:grpSpPr>
      <p:sp>
        <p:nvSpPr>
          <p:cNvPr id="218" name="Google Shape;218;g2d8befde041_0_147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g2d8befde041_0_147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220" name="Google Shape;220;g2d8befde041_0_1472"/>
          <p:cNvCxnSpPr/>
          <p:nvPr/>
        </p:nvCxnSpPr>
        <p:spPr>
          <a:xfrm>
            <a:off x="10807148" y="6208518"/>
            <a:ext cx="0" cy="321600"/>
          </a:xfrm>
          <a:prstGeom prst="straightConnector1">
            <a:avLst/>
          </a:prstGeom>
          <a:noFill/>
          <a:ln w="9525" cap="flat" cmpd="sng">
            <a:solidFill>
              <a:srgbClr val="003365"/>
            </a:solidFill>
            <a:prstDash val="solid"/>
            <a:miter lim="800000"/>
            <a:headEnd type="none" w="sm" len="sm"/>
            <a:tailEnd type="none" w="sm" len="sm"/>
          </a:ln>
        </p:spPr>
      </p:cxnSp>
      <p:sp>
        <p:nvSpPr>
          <p:cNvPr id="221" name="Google Shape;221;g2d8befde041_0_1472"/>
          <p:cNvSpPr>
            <a:spLocks noGrp="1"/>
          </p:cNvSpPr>
          <p:nvPr>
            <p:ph type="pic" idx="2"/>
          </p:nvPr>
        </p:nvSpPr>
        <p:spPr>
          <a:xfrm>
            <a:off x="1600821" y="654740"/>
            <a:ext cx="3318900" cy="3320700"/>
          </a:xfrm>
          <a:prstGeom prst="ellipse">
            <a:avLst/>
          </a:prstGeom>
          <a:noFill/>
          <a:ln>
            <a:noFill/>
          </a:ln>
        </p:spPr>
      </p:sp>
      <p:sp>
        <p:nvSpPr>
          <p:cNvPr id="222" name="Google Shape;222;g2d8befde041_0_1472"/>
          <p:cNvSpPr txBox="1">
            <a:spLocks noGrp="1"/>
          </p:cNvSpPr>
          <p:nvPr>
            <p:ph type="ctrTitle"/>
          </p:nvPr>
        </p:nvSpPr>
        <p:spPr>
          <a:xfrm>
            <a:off x="805693" y="4148230"/>
            <a:ext cx="4809900" cy="465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g2d8befde041_0_1472"/>
          <p:cNvSpPr txBox="1">
            <a:spLocks noGrp="1"/>
          </p:cNvSpPr>
          <p:nvPr>
            <p:ph type="subTitle" idx="1"/>
          </p:nvPr>
        </p:nvSpPr>
        <p:spPr>
          <a:xfrm>
            <a:off x="805692" y="4979565"/>
            <a:ext cx="4809900" cy="10248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24" name="Google Shape;224;g2d8befde041_0_1472"/>
          <p:cNvCxnSpPr/>
          <p:nvPr/>
        </p:nvCxnSpPr>
        <p:spPr>
          <a:xfrm>
            <a:off x="6096000" y="783949"/>
            <a:ext cx="0" cy="5219400"/>
          </a:xfrm>
          <a:prstGeom prst="straightConnector1">
            <a:avLst/>
          </a:prstGeom>
          <a:noFill/>
          <a:ln w="9525" cap="flat" cmpd="sng">
            <a:solidFill>
              <a:srgbClr val="789CD1"/>
            </a:solidFill>
            <a:prstDash val="solid"/>
            <a:miter lim="800000"/>
            <a:headEnd type="none" w="sm" len="sm"/>
            <a:tailEnd type="none" w="sm" len="sm"/>
          </a:ln>
        </p:spPr>
      </p:cxnSp>
      <p:sp>
        <p:nvSpPr>
          <p:cNvPr id="225" name="Google Shape;225;g2d8befde041_0_1472"/>
          <p:cNvSpPr txBox="1">
            <a:spLocks noGrp="1"/>
          </p:cNvSpPr>
          <p:nvPr>
            <p:ph type="body" idx="3"/>
          </p:nvPr>
        </p:nvSpPr>
        <p:spPr>
          <a:xfrm>
            <a:off x="805692" y="4613453"/>
            <a:ext cx="4809900" cy="29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g2d8befde041_0_1472"/>
          <p:cNvSpPr>
            <a:spLocks noGrp="1"/>
          </p:cNvSpPr>
          <p:nvPr>
            <p:ph type="pic" idx="4"/>
          </p:nvPr>
        </p:nvSpPr>
        <p:spPr>
          <a:xfrm>
            <a:off x="7339013" y="654740"/>
            <a:ext cx="3318900" cy="3320700"/>
          </a:xfrm>
          <a:prstGeom prst="ellipse">
            <a:avLst/>
          </a:prstGeom>
          <a:noFill/>
          <a:ln>
            <a:noFill/>
          </a:ln>
        </p:spPr>
      </p:sp>
      <p:sp>
        <p:nvSpPr>
          <p:cNvPr id="227" name="Google Shape;227;g2d8befde041_0_1472"/>
          <p:cNvSpPr txBox="1">
            <a:spLocks noGrp="1"/>
          </p:cNvSpPr>
          <p:nvPr>
            <p:ph type="body" idx="5"/>
          </p:nvPr>
        </p:nvSpPr>
        <p:spPr>
          <a:xfrm>
            <a:off x="6543884" y="4613453"/>
            <a:ext cx="4809900" cy="29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g2d8befde041_0_1472"/>
          <p:cNvSpPr txBox="1">
            <a:spLocks noGrp="1"/>
          </p:cNvSpPr>
          <p:nvPr>
            <p:ph type="body" idx="6"/>
          </p:nvPr>
        </p:nvSpPr>
        <p:spPr>
          <a:xfrm>
            <a:off x="6543675" y="4148230"/>
            <a:ext cx="4810200" cy="465300"/>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g2d8befde041_0_1472"/>
          <p:cNvSpPr txBox="1">
            <a:spLocks noGrp="1"/>
          </p:cNvSpPr>
          <p:nvPr>
            <p:ph type="body" idx="7"/>
          </p:nvPr>
        </p:nvSpPr>
        <p:spPr>
          <a:xfrm>
            <a:off x="6543675" y="4979566"/>
            <a:ext cx="4810200" cy="1023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838200" y="2393243"/>
            <a:ext cx="10515600" cy="35105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10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10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10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10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0"/>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10"/>
          <p:cNvSpPr txBox="1">
            <a:spLocks noGrp="1"/>
          </p:cNvSpPr>
          <p:nvPr>
            <p:ph type="body" idx="2"/>
          </p:nvPr>
        </p:nvSpPr>
        <p:spPr>
          <a:xfrm>
            <a:off x="839788" y="1848680"/>
            <a:ext cx="10514011" cy="527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Speakers">
  <p:cSld name="Three Speakers">
    <p:spTree>
      <p:nvGrpSpPr>
        <p:cNvPr id="1" name="Shape 230"/>
        <p:cNvGrpSpPr/>
        <p:nvPr/>
      </p:nvGrpSpPr>
      <p:grpSpPr>
        <a:xfrm>
          <a:off x="0" y="0"/>
          <a:ext cx="0" cy="0"/>
          <a:chOff x="0" y="0"/>
          <a:chExt cx="0" cy="0"/>
        </a:xfrm>
      </p:grpSpPr>
      <p:sp>
        <p:nvSpPr>
          <p:cNvPr id="231" name="Google Shape;231;g2d8befde041_0_1485"/>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g2d8befde041_0_1485"/>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233" name="Google Shape;233;g2d8befde041_0_1485"/>
          <p:cNvCxnSpPr/>
          <p:nvPr/>
        </p:nvCxnSpPr>
        <p:spPr>
          <a:xfrm>
            <a:off x="10807148" y="6208518"/>
            <a:ext cx="0" cy="321600"/>
          </a:xfrm>
          <a:prstGeom prst="straightConnector1">
            <a:avLst/>
          </a:prstGeom>
          <a:noFill/>
          <a:ln w="9525" cap="flat" cmpd="sng">
            <a:solidFill>
              <a:srgbClr val="003365"/>
            </a:solidFill>
            <a:prstDash val="solid"/>
            <a:miter lim="800000"/>
            <a:headEnd type="none" w="sm" len="sm"/>
            <a:tailEnd type="none" w="sm" len="sm"/>
          </a:ln>
        </p:spPr>
      </p:cxnSp>
      <p:sp>
        <p:nvSpPr>
          <p:cNvPr id="234" name="Google Shape;234;g2d8befde041_0_1485"/>
          <p:cNvSpPr>
            <a:spLocks noGrp="1"/>
          </p:cNvSpPr>
          <p:nvPr>
            <p:ph type="pic" idx="2"/>
          </p:nvPr>
        </p:nvSpPr>
        <p:spPr>
          <a:xfrm>
            <a:off x="805692" y="654741"/>
            <a:ext cx="3168600" cy="3170400"/>
          </a:xfrm>
          <a:prstGeom prst="ellipse">
            <a:avLst/>
          </a:prstGeom>
          <a:noFill/>
          <a:ln>
            <a:noFill/>
          </a:ln>
        </p:spPr>
      </p:sp>
      <p:sp>
        <p:nvSpPr>
          <p:cNvPr id="235" name="Google Shape;235;g2d8befde041_0_1485"/>
          <p:cNvSpPr txBox="1">
            <a:spLocks noGrp="1"/>
          </p:cNvSpPr>
          <p:nvPr>
            <p:ph type="ctrTitle"/>
          </p:nvPr>
        </p:nvSpPr>
        <p:spPr>
          <a:xfrm>
            <a:off x="805693" y="4148230"/>
            <a:ext cx="3168600" cy="465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g2d8befde041_0_1485"/>
          <p:cNvSpPr txBox="1">
            <a:spLocks noGrp="1"/>
          </p:cNvSpPr>
          <p:nvPr>
            <p:ph type="subTitle" idx="1"/>
          </p:nvPr>
        </p:nvSpPr>
        <p:spPr>
          <a:xfrm>
            <a:off x="805692" y="4979565"/>
            <a:ext cx="3168600" cy="10248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7" name="Google Shape;237;g2d8befde041_0_1485"/>
          <p:cNvSpPr txBox="1">
            <a:spLocks noGrp="1"/>
          </p:cNvSpPr>
          <p:nvPr>
            <p:ph type="body" idx="3"/>
          </p:nvPr>
        </p:nvSpPr>
        <p:spPr>
          <a:xfrm>
            <a:off x="805693" y="4613453"/>
            <a:ext cx="3168600" cy="29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g2d8befde041_0_1485"/>
          <p:cNvSpPr>
            <a:spLocks noGrp="1"/>
          </p:cNvSpPr>
          <p:nvPr>
            <p:ph type="pic" idx="4"/>
          </p:nvPr>
        </p:nvSpPr>
        <p:spPr>
          <a:xfrm>
            <a:off x="4492424" y="654741"/>
            <a:ext cx="3173100" cy="3173100"/>
          </a:xfrm>
          <a:prstGeom prst="ellipse">
            <a:avLst/>
          </a:prstGeom>
          <a:noFill/>
          <a:ln>
            <a:noFill/>
          </a:ln>
        </p:spPr>
      </p:sp>
      <p:sp>
        <p:nvSpPr>
          <p:cNvPr id="239" name="Google Shape;239;g2d8befde041_0_1485"/>
          <p:cNvSpPr txBox="1">
            <a:spLocks noGrp="1"/>
          </p:cNvSpPr>
          <p:nvPr>
            <p:ph type="body" idx="5"/>
          </p:nvPr>
        </p:nvSpPr>
        <p:spPr>
          <a:xfrm>
            <a:off x="4492633" y="4613453"/>
            <a:ext cx="3172800" cy="29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g2d8befde041_0_1485"/>
          <p:cNvSpPr txBox="1">
            <a:spLocks noGrp="1"/>
          </p:cNvSpPr>
          <p:nvPr>
            <p:ph type="body" idx="6"/>
          </p:nvPr>
        </p:nvSpPr>
        <p:spPr>
          <a:xfrm>
            <a:off x="4492424" y="4148230"/>
            <a:ext cx="3173100" cy="465300"/>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g2d8befde041_0_1485"/>
          <p:cNvSpPr txBox="1">
            <a:spLocks noGrp="1"/>
          </p:cNvSpPr>
          <p:nvPr>
            <p:ph type="body" idx="7"/>
          </p:nvPr>
        </p:nvSpPr>
        <p:spPr>
          <a:xfrm>
            <a:off x="4492424" y="4979566"/>
            <a:ext cx="3173100" cy="1023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2" name="Google Shape;242;g2d8befde041_0_1485"/>
          <p:cNvCxnSpPr/>
          <p:nvPr/>
        </p:nvCxnSpPr>
        <p:spPr>
          <a:xfrm>
            <a:off x="4257260" y="782011"/>
            <a:ext cx="0" cy="5221200"/>
          </a:xfrm>
          <a:prstGeom prst="straightConnector1">
            <a:avLst/>
          </a:prstGeom>
          <a:noFill/>
          <a:ln w="9525" cap="flat" cmpd="sng">
            <a:solidFill>
              <a:srgbClr val="789CD1"/>
            </a:solidFill>
            <a:prstDash val="solid"/>
            <a:miter lim="800000"/>
            <a:headEnd type="none" w="sm" len="sm"/>
            <a:tailEnd type="none" w="sm" len="sm"/>
          </a:ln>
        </p:spPr>
      </p:cxnSp>
      <p:cxnSp>
        <p:nvCxnSpPr>
          <p:cNvPr id="243" name="Google Shape;243;g2d8befde041_0_1485"/>
          <p:cNvCxnSpPr/>
          <p:nvPr/>
        </p:nvCxnSpPr>
        <p:spPr>
          <a:xfrm>
            <a:off x="7904922" y="782011"/>
            <a:ext cx="0" cy="5221200"/>
          </a:xfrm>
          <a:prstGeom prst="straightConnector1">
            <a:avLst/>
          </a:prstGeom>
          <a:noFill/>
          <a:ln w="9525" cap="flat" cmpd="sng">
            <a:solidFill>
              <a:srgbClr val="789CD1"/>
            </a:solidFill>
            <a:prstDash val="solid"/>
            <a:miter lim="800000"/>
            <a:headEnd type="none" w="sm" len="sm"/>
            <a:tailEnd type="none" w="sm" len="sm"/>
          </a:ln>
        </p:spPr>
      </p:cxnSp>
      <p:sp>
        <p:nvSpPr>
          <p:cNvPr id="244" name="Google Shape;244;g2d8befde041_0_1485"/>
          <p:cNvSpPr>
            <a:spLocks noGrp="1"/>
          </p:cNvSpPr>
          <p:nvPr>
            <p:ph type="pic" idx="8"/>
          </p:nvPr>
        </p:nvSpPr>
        <p:spPr>
          <a:xfrm>
            <a:off x="8141479" y="654741"/>
            <a:ext cx="3173100" cy="3173100"/>
          </a:xfrm>
          <a:prstGeom prst="ellipse">
            <a:avLst/>
          </a:prstGeom>
          <a:noFill/>
          <a:ln>
            <a:noFill/>
          </a:ln>
        </p:spPr>
      </p:sp>
      <p:sp>
        <p:nvSpPr>
          <p:cNvPr id="245" name="Google Shape;245;g2d8befde041_0_1485"/>
          <p:cNvSpPr txBox="1">
            <a:spLocks noGrp="1"/>
          </p:cNvSpPr>
          <p:nvPr>
            <p:ph type="body" idx="9"/>
          </p:nvPr>
        </p:nvSpPr>
        <p:spPr>
          <a:xfrm>
            <a:off x="8141688" y="4613453"/>
            <a:ext cx="3172800" cy="292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g2d8befde041_0_1485"/>
          <p:cNvSpPr txBox="1">
            <a:spLocks noGrp="1"/>
          </p:cNvSpPr>
          <p:nvPr>
            <p:ph type="body" idx="13"/>
          </p:nvPr>
        </p:nvSpPr>
        <p:spPr>
          <a:xfrm>
            <a:off x="8141479" y="4148230"/>
            <a:ext cx="3173100" cy="465300"/>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g2d8befde041_0_1485"/>
          <p:cNvSpPr txBox="1">
            <a:spLocks noGrp="1"/>
          </p:cNvSpPr>
          <p:nvPr>
            <p:ph type="body" idx="14"/>
          </p:nvPr>
        </p:nvSpPr>
        <p:spPr>
          <a:xfrm>
            <a:off x="8141479" y="4979566"/>
            <a:ext cx="3173100" cy="1023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8"/>
        <p:cNvGrpSpPr/>
        <p:nvPr/>
      </p:nvGrpSpPr>
      <p:grpSpPr>
        <a:xfrm>
          <a:off x="0" y="0"/>
          <a:ext cx="0" cy="0"/>
          <a:chOff x="0" y="0"/>
          <a:chExt cx="0" cy="0"/>
        </a:xfrm>
      </p:grpSpPr>
      <p:sp>
        <p:nvSpPr>
          <p:cNvPr id="249" name="Google Shape;249;g2d8befde041_0_15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g2d8befde041_0_150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g2d8befde041_0_150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252" name="Google Shape;252;g2d8befde041_0_1503"/>
          <p:cNvCxnSpPr/>
          <p:nvPr/>
        </p:nvCxnSpPr>
        <p:spPr>
          <a:xfrm>
            <a:off x="10807148" y="6208518"/>
            <a:ext cx="0" cy="321600"/>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
        <p:cNvGrpSpPr/>
        <p:nvPr/>
      </p:nvGrpSpPr>
      <p:grpSpPr>
        <a:xfrm>
          <a:off x="0" y="0"/>
          <a:ext cx="0" cy="0"/>
          <a:chOff x="0" y="0"/>
          <a:chExt cx="0" cy="0"/>
        </a:xfrm>
      </p:grpSpPr>
      <p:sp>
        <p:nvSpPr>
          <p:cNvPr id="254" name="Google Shape;254;g2d8befde041_0_1508"/>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g2d8befde041_0_1508"/>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256" name="Google Shape;256;g2d8befde041_0_1508"/>
          <p:cNvCxnSpPr/>
          <p:nvPr/>
        </p:nvCxnSpPr>
        <p:spPr>
          <a:xfrm>
            <a:off x="10807148" y="6208518"/>
            <a:ext cx="0" cy="321600"/>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11"/>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11"/>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35"/>
        <p:cNvGrpSpPr/>
        <p:nvPr/>
      </p:nvGrpSpPr>
      <p:grpSpPr>
        <a:xfrm>
          <a:off x="0" y="0"/>
          <a:ext cx="0" cy="0"/>
          <a:chOff x="0" y="0"/>
          <a:chExt cx="0" cy="0"/>
        </a:xfrm>
      </p:grpSpPr>
      <p:sp>
        <p:nvSpPr>
          <p:cNvPr id="36" name="Google Shape;36;p12"/>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37" name="Google Shape;37;p12"/>
          <p:cNvSpPr txBox="1">
            <a:spLocks noGrp="1"/>
          </p:cNvSpPr>
          <p:nvPr>
            <p:ph type="title"/>
          </p:nvPr>
        </p:nvSpPr>
        <p:spPr>
          <a:xfrm>
            <a:off x="838200" y="243650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12"/>
          <p:cNvSpPr txBox="1"/>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Helvetica Neue"/>
                <a:ea typeface="Helvetica Neue"/>
                <a:cs typeface="Helvetica Neue"/>
                <a:sym typeface="Helvetica Neue"/>
              </a:rPr>
              <a:t>‹#›</a:t>
            </a:fld>
            <a:endParaRPr sz="1200" b="1" i="0" u="none" strike="noStrike" cap="none">
              <a:solidFill>
                <a:schemeClr val="lt1"/>
              </a:solidFill>
              <a:latin typeface="Helvetica Neue"/>
              <a:ea typeface="Helvetica Neue"/>
              <a:cs typeface="Helvetica Neue"/>
              <a:sym typeface="Helvetica Neue"/>
            </a:endParaRPr>
          </a:p>
        </p:txBody>
      </p:sp>
      <p:cxnSp>
        <p:nvCxnSpPr>
          <p:cNvPr id="41" name="Google Shape;41;p12"/>
          <p:cNvCxnSpPr/>
          <p:nvPr/>
        </p:nvCxnSpPr>
        <p:spPr>
          <a:xfrm>
            <a:off x="10807148" y="6208518"/>
            <a:ext cx="0" cy="321491"/>
          </a:xfrm>
          <a:prstGeom prst="straightConnector1">
            <a:avLst/>
          </a:prstGeom>
          <a:noFill/>
          <a:ln w="9525" cap="flat" cmpd="sng">
            <a:solidFill>
              <a:srgbClr val="789CD1"/>
            </a:solidFill>
            <a:prstDash val="solid"/>
            <a:miter lim="800000"/>
            <a:headEnd type="none" w="sm" len="sm"/>
            <a:tailEnd type="none" w="sm" len="sm"/>
          </a:ln>
        </p:spPr>
      </p:cxnSp>
      <p:sp>
        <p:nvSpPr>
          <p:cNvPr id="42" name="Google Shape;42;p12"/>
          <p:cNvSpPr txBox="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/nycschools</a:t>
            </a:r>
            <a:endParaRPr sz="1400" b="1" i="0" u="none" strike="noStrike" cap="none">
              <a:solidFill>
                <a:schemeClr val="lt1"/>
              </a:solidFill>
              <a:latin typeface="Helvetica Neue"/>
              <a:ea typeface="Helvetica Neue"/>
              <a:cs typeface="Helvetica Neue"/>
              <a:sym typeface="Helvetica Neue"/>
            </a:endParaRPr>
          </a:p>
        </p:txBody>
      </p:sp>
      <p:sp>
        <p:nvSpPr>
          <p:cNvPr id="43" name="Google Shape;43;p12"/>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schools.nyc.gov</a:t>
            </a:r>
            <a:endParaRPr sz="1400" b="1" i="0" u="none" strike="noStrike" cap="none">
              <a:solidFill>
                <a:schemeClr val="lt1"/>
              </a:solidFill>
              <a:latin typeface="Helvetica Neue"/>
              <a:ea typeface="Helvetica Neue"/>
              <a:cs typeface="Helvetica Neue"/>
              <a:sym typeface="Helvetica Neue"/>
            </a:endParaRPr>
          </a:p>
        </p:txBody>
      </p:sp>
      <p:cxnSp>
        <p:nvCxnSpPr>
          <p:cNvPr id="44" name="Google Shape;44;p12"/>
          <p:cNvCxnSpPr/>
          <p:nvPr/>
        </p:nvCxnSpPr>
        <p:spPr>
          <a:xfrm>
            <a:off x="8225994" y="6208518"/>
            <a:ext cx="0" cy="321491"/>
          </a:xfrm>
          <a:prstGeom prst="straightConnector1">
            <a:avLst/>
          </a:prstGeom>
          <a:noFill/>
          <a:ln w="9525" cap="flat" cmpd="sng">
            <a:solidFill>
              <a:schemeClr val="accent1"/>
            </a:solidFill>
            <a:prstDash val="solid"/>
            <a:miter lim="800000"/>
            <a:headEnd type="none" w="sm" len="sm"/>
            <a:tailEnd type="none" w="sm" len="sm"/>
          </a:ln>
        </p:spPr>
      </p:cxnSp>
      <p:pic>
        <p:nvPicPr>
          <p:cNvPr id="45" name="Google Shape;45;p12"/>
          <p:cNvPicPr preferRelativeResize="0"/>
          <p:nvPr/>
        </p:nvPicPr>
        <p:blipFill rotWithShape="1">
          <a:blip r:embed="rId2">
            <a:alphaModFix/>
          </a:blip>
          <a:srcRect/>
          <a:stretch/>
        </p:blipFill>
        <p:spPr>
          <a:xfrm>
            <a:off x="8391650" y="6244947"/>
            <a:ext cx="1118840" cy="248631"/>
          </a:xfrm>
          <a:prstGeom prst="rect">
            <a:avLst/>
          </a:prstGeom>
          <a:noFill/>
          <a:ln>
            <a:noFill/>
          </a:ln>
        </p:spPr>
      </p:pic>
      <p:pic>
        <p:nvPicPr>
          <p:cNvPr id="46" name="Google Shape;46;p12"/>
          <p:cNvPicPr preferRelativeResize="0"/>
          <p:nvPr/>
        </p:nvPicPr>
        <p:blipFill rotWithShape="1">
          <a:blip r:embed="rId3">
            <a:alphaModFix/>
          </a:blip>
          <a:srcRect r="55158"/>
          <a:stretch/>
        </p:blipFill>
        <p:spPr>
          <a:xfrm>
            <a:off x="639418" y="5854698"/>
            <a:ext cx="1426450" cy="7267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7"/>
        <p:cNvGrpSpPr/>
        <p:nvPr/>
      </p:nvGrpSpPr>
      <p:grpSpPr>
        <a:xfrm>
          <a:off x="0" y="0"/>
          <a:ext cx="0" cy="0"/>
          <a:chOff x="0" y="0"/>
          <a:chExt cx="0" cy="0"/>
        </a:xfrm>
      </p:grpSpPr>
      <p:sp>
        <p:nvSpPr>
          <p:cNvPr id="48" name="Google Shape;48;p13"/>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49" name="Google Shape;49;p13"/>
          <p:cNvSpPr txBox="1">
            <a:spLocks noGrp="1"/>
          </p:cNvSpPr>
          <p:nvPr>
            <p:ph type="title"/>
          </p:nvPr>
        </p:nvSpPr>
        <p:spPr>
          <a:xfrm>
            <a:off x="838200" y="862081"/>
            <a:ext cx="3018183" cy="4992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chemeClr val="lt1"/>
                </a:solidFill>
                <a:latin typeface="Helvetica Neue"/>
                <a:ea typeface="Helvetica Neue"/>
                <a:cs typeface="Helvetica Neue"/>
                <a:sym typeface="Helvetica Neue"/>
              </a:defRPr>
            </a:lvl1pPr>
            <a:lvl2pPr marL="0" lvl="1" indent="0" algn="l">
              <a:spcBef>
                <a:spcPts val="0"/>
              </a:spcBef>
              <a:buNone/>
              <a:defRPr sz="1200" b="1" i="0" u="none" strike="noStrike" cap="none">
                <a:solidFill>
                  <a:schemeClr val="lt1"/>
                </a:solidFill>
                <a:latin typeface="Helvetica Neue"/>
                <a:ea typeface="Helvetica Neue"/>
                <a:cs typeface="Helvetica Neue"/>
                <a:sym typeface="Helvetica Neue"/>
              </a:defRPr>
            </a:lvl2pPr>
            <a:lvl3pPr marL="0" lvl="2" indent="0" algn="l">
              <a:spcBef>
                <a:spcPts val="0"/>
              </a:spcBef>
              <a:buNone/>
              <a:defRPr sz="1200" b="1" i="0" u="none" strike="noStrike" cap="none">
                <a:solidFill>
                  <a:schemeClr val="lt1"/>
                </a:solidFill>
                <a:latin typeface="Helvetica Neue"/>
                <a:ea typeface="Helvetica Neue"/>
                <a:cs typeface="Helvetica Neue"/>
                <a:sym typeface="Helvetica Neue"/>
              </a:defRPr>
            </a:lvl3pPr>
            <a:lvl4pPr marL="0" lvl="3" indent="0" algn="l">
              <a:spcBef>
                <a:spcPts val="0"/>
              </a:spcBef>
              <a:buNone/>
              <a:defRPr sz="1200" b="1" i="0" u="none" strike="noStrike" cap="none">
                <a:solidFill>
                  <a:schemeClr val="lt1"/>
                </a:solidFill>
                <a:latin typeface="Helvetica Neue"/>
                <a:ea typeface="Helvetica Neue"/>
                <a:cs typeface="Helvetica Neue"/>
                <a:sym typeface="Helvetica Neue"/>
              </a:defRPr>
            </a:lvl4pPr>
            <a:lvl5pPr marL="0" lvl="4" indent="0" algn="l">
              <a:spcBef>
                <a:spcPts val="0"/>
              </a:spcBef>
              <a:buNone/>
              <a:defRPr sz="1200" b="1" i="0" u="none" strike="noStrike" cap="none">
                <a:solidFill>
                  <a:schemeClr val="lt1"/>
                </a:solidFill>
                <a:latin typeface="Helvetica Neue"/>
                <a:ea typeface="Helvetica Neue"/>
                <a:cs typeface="Helvetica Neue"/>
                <a:sym typeface="Helvetica Neue"/>
              </a:defRPr>
            </a:lvl5pPr>
            <a:lvl6pPr marL="0" lvl="5" indent="0" algn="l">
              <a:spcBef>
                <a:spcPts val="0"/>
              </a:spcBef>
              <a:buNone/>
              <a:defRPr sz="1200" b="1" i="0" u="none" strike="noStrike" cap="none">
                <a:solidFill>
                  <a:schemeClr val="lt1"/>
                </a:solidFill>
                <a:latin typeface="Helvetica Neue"/>
                <a:ea typeface="Helvetica Neue"/>
                <a:cs typeface="Helvetica Neue"/>
                <a:sym typeface="Helvetica Neue"/>
              </a:defRPr>
            </a:lvl6pPr>
            <a:lvl7pPr marL="0" lvl="6" indent="0" algn="l">
              <a:spcBef>
                <a:spcPts val="0"/>
              </a:spcBef>
              <a:buNone/>
              <a:defRPr sz="1200" b="1" i="0" u="none" strike="noStrike" cap="none">
                <a:solidFill>
                  <a:schemeClr val="lt1"/>
                </a:solidFill>
                <a:latin typeface="Helvetica Neue"/>
                <a:ea typeface="Helvetica Neue"/>
                <a:cs typeface="Helvetica Neue"/>
                <a:sym typeface="Helvetica Neue"/>
              </a:defRPr>
            </a:lvl7pPr>
            <a:lvl8pPr marL="0" lvl="7" indent="0" algn="l">
              <a:spcBef>
                <a:spcPts val="0"/>
              </a:spcBef>
              <a:buNone/>
              <a:defRPr sz="1200" b="1" i="0" u="none" strike="noStrike" cap="none">
                <a:solidFill>
                  <a:schemeClr val="lt1"/>
                </a:solidFill>
                <a:latin typeface="Helvetica Neue"/>
                <a:ea typeface="Helvetica Neue"/>
                <a:cs typeface="Helvetica Neue"/>
                <a:sym typeface="Helvetica Neue"/>
              </a:defRPr>
            </a:lvl8pPr>
            <a:lvl9pPr marL="0" lvl="8" indent="0" algn="l">
              <a:spcBef>
                <a:spcPts val="0"/>
              </a:spcBef>
              <a:buNone/>
              <a:defRPr sz="1200" b="1" i="0" u="none" strike="noStrike" cap="none">
                <a:solidFill>
                  <a:schemeClr val="lt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51" name="Google Shape;51;p13"/>
          <p:cNvCxnSpPr/>
          <p:nvPr/>
        </p:nvCxnSpPr>
        <p:spPr>
          <a:xfrm>
            <a:off x="10807148" y="6208518"/>
            <a:ext cx="0" cy="321491"/>
          </a:xfrm>
          <a:prstGeom prst="straightConnector1">
            <a:avLst/>
          </a:prstGeom>
          <a:noFill/>
          <a:ln w="9525" cap="flat" cmpd="sng">
            <a:solidFill>
              <a:srgbClr val="789CD1"/>
            </a:solidFill>
            <a:prstDash val="solid"/>
            <a:miter lim="800000"/>
            <a:headEnd type="none" w="sm" len="sm"/>
            <a:tailEnd type="none" w="sm" len="sm"/>
          </a:ln>
        </p:spPr>
      </p:cxnSp>
      <p:sp>
        <p:nvSpPr>
          <p:cNvPr id="52" name="Google Shape;52;p13"/>
          <p:cNvSpPr txBox="1">
            <a:spLocks noGrp="1"/>
          </p:cNvSpPr>
          <p:nvPr>
            <p:ph type="body" idx="1"/>
          </p:nvPr>
        </p:nvSpPr>
        <p:spPr>
          <a:xfrm>
            <a:off x="4326836" y="812386"/>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3"/>
          <p:cNvSpPr txBox="1">
            <a:spLocks noGrp="1"/>
          </p:cNvSpPr>
          <p:nvPr>
            <p:ph type="body" idx="2"/>
          </p:nvPr>
        </p:nvSpPr>
        <p:spPr>
          <a:xfrm>
            <a:off x="4989440" y="951533"/>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3"/>
          </p:nvPr>
        </p:nvSpPr>
        <p:spPr>
          <a:xfrm>
            <a:off x="4326836" y="1877305"/>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4"/>
          </p:nvPr>
        </p:nvSpPr>
        <p:spPr>
          <a:xfrm>
            <a:off x="4989440" y="2016452"/>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5"/>
          </p:nvPr>
        </p:nvSpPr>
        <p:spPr>
          <a:xfrm>
            <a:off x="4326836" y="2942224"/>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3"/>
          <p:cNvSpPr txBox="1">
            <a:spLocks noGrp="1"/>
          </p:cNvSpPr>
          <p:nvPr>
            <p:ph type="body" idx="6"/>
          </p:nvPr>
        </p:nvSpPr>
        <p:spPr>
          <a:xfrm>
            <a:off x="4989440" y="3081371"/>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3"/>
          <p:cNvSpPr txBox="1">
            <a:spLocks noGrp="1"/>
          </p:cNvSpPr>
          <p:nvPr>
            <p:ph type="body" idx="7"/>
          </p:nvPr>
        </p:nvSpPr>
        <p:spPr>
          <a:xfrm>
            <a:off x="4326836" y="4007143"/>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body" idx="8"/>
          </p:nvPr>
        </p:nvSpPr>
        <p:spPr>
          <a:xfrm>
            <a:off x="4989440" y="4146290"/>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
          <p:cNvSpPr txBox="1">
            <a:spLocks noGrp="1"/>
          </p:cNvSpPr>
          <p:nvPr>
            <p:ph type="body" idx="9"/>
          </p:nvPr>
        </p:nvSpPr>
        <p:spPr>
          <a:xfrm>
            <a:off x="4326836" y="5072060"/>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3"/>
          <p:cNvSpPr txBox="1">
            <a:spLocks noGrp="1"/>
          </p:cNvSpPr>
          <p:nvPr>
            <p:ph type="body" idx="13"/>
          </p:nvPr>
        </p:nvSpPr>
        <p:spPr>
          <a:xfrm>
            <a:off x="4989440" y="5211207"/>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13"/>
          <p:cNvPicPr preferRelativeResize="0"/>
          <p:nvPr/>
        </p:nvPicPr>
        <p:blipFill rotWithShape="1">
          <a:blip r:embed="rId2">
            <a:alphaModFix/>
          </a:blip>
          <a:srcRect r="55158"/>
          <a:stretch/>
        </p:blipFill>
        <p:spPr>
          <a:xfrm>
            <a:off x="639418" y="5854698"/>
            <a:ext cx="1426450" cy="726746"/>
          </a:xfrm>
          <a:prstGeom prst="rect">
            <a:avLst/>
          </a:prstGeom>
          <a:noFill/>
          <a:ln>
            <a:noFill/>
          </a:ln>
        </p:spPr>
      </p:pic>
      <p:sp>
        <p:nvSpPr>
          <p:cNvPr id="63" name="Google Shape;63;p13"/>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schools.nyc.gov</a:t>
            </a:r>
            <a:endParaRPr sz="1400" b="1" i="0" u="none" strike="noStrike" cap="none">
              <a:solidFill>
                <a:schemeClr val="lt1"/>
              </a:solidFill>
              <a:latin typeface="Helvetica Neue"/>
              <a:ea typeface="Helvetica Neue"/>
              <a:cs typeface="Helvetica Neue"/>
              <a:sym typeface="Helvetica Neue"/>
            </a:endParaRPr>
          </a:p>
        </p:txBody>
      </p:sp>
      <p:cxnSp>
        <p:nvCxnSpPr>
          <p:cNvPr id="65" name="Google Shape;65;p13"/>
          <p:cNvCxnSpPr/>
          <p:nvPr/>
        </p:nvCxnSpPr>
        <p:spPr>
          <a:xfrm>
            <a:off x="8225994" y="6208518"/>
            <a:ext cx="0" cy="321491"/>
          </a:xfrm>
          <a:prstGeom prst="straightConnector1">
            <a:avLst/>
          </a:prstGeom>
          <a:noFill/>
          <a:ln w="9525" cap="flat" cmpd="sng">
            <a:solidFill>
              <a:schemeClr val="accent1"/>
            </a:solidFill>
            <a:prstDash val="solid"/>
            <a:miter lim="800000"/>
            <a:headEnd type="none" w="sm" len="sm"/>
            <a:tailEnd type="none" w="sm" len="sm"/>
          </a:ln>
        </p:spPr>
      </p:cxnSp>
      <p:pic>
        <p:nvPicPr>
          <p:cNvPr id="66" name="Google Shape;66;p13"/>
          <p:cNvPicPr preferRelativeResize="0"/>
          <p:nvPr/>
        </p:nvPicPr>
        <p:blipFill rotWithShape="1">
          <a:blip r:embed="rId3">
            <a:alphaModFix/>
          </a:blip>
          <a:srcRect/>
          <a:stretch/>
        </p:blipFill>
        <p:spPr>
          <a:xfrm>
            <a:off x="8391650" y="6244947"/>
            <a:ext cx="1118840" cy="2486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TxTwoObj">
  <p:cSld name="TWO_OBJECTS_WITH_TEXT">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4"/>
          <p:cNvSpPr txBox="1">
            <a:spLocks noGrp="1"/>
          </p:cNvSpPr>
          <p:nvPr>
            <p:ph type="body" idx="1"/>
          </p:nvPr>
        </p:nvSpPr>
        <p:spPr>
          <a:xfrm>
            <a:off x="839789" y="1848680"/>
            <a:ext cx="5034238" cy="527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14"/>
          <p:cNvSpPr txBox="1">
            <a:spLocks noGrp="1"/>
          </p:cNvSpPr>
          <p:nvPr>
            <p:ph type="body" idx="2"/>
          </p:nvPr>
        </p:nvSpPr>
        <p:spPr>
          <a:xfrm>
            <a:off x="839789" y="2454965"/>
            <a:ext cx="5034238" cy="354827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body" idx="3"/>
          </p:nvPr>
        </p:nvSpPr>
        <p:spPr>
          <a:xfrm>
            <a:off x="6317974" y="1848680"/>
            <a:ext cx="5037413" cy="527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4"/>
          <p:cNvSpPr txBox="1">
            <a:spLocks noGrp="1"/>
          </p:cNvSpPr>
          <p:nvPr>
            <p:ph type="body" idx="4"/>
          </p:nvPr>
        </p:nvSpPr>
        <p:spPr>
          <a:xfrm>
            <a:off x="6317974" y="2454965"/>
            <a:ext cx="5037413" cy="354827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3" name="Google Shape;73;p14"/>
          <p:cNvCxnSpPr/>
          <p:nvPr/>
        </p:nvCxnSpPr>
        <p:spPr>
          <a:xfrm>
            <a:off x="6096000" y="1865382"/>
            <a:ext cx="0" cy="4137853"/>
          </a:xfrm>
          <a:prstGeom prst="straightConnector1">
            <a:avLst/>
          </a:prstGeom>
          <a:noFill/>
          <a:ln w="9525" cap="flat" cmpd="sng">
            <a:solidFill>
              <a:srgbClr val="789CD1"/>
            </a:solidFill>
            <a:prstDash val="solid"/>
            <a:miter lim="800000"/>
            <a:headEnd type="none" w="sm" len="sm"/>
            <a:tailEnd type="none" w="sm" len="sm"/>
          </a:ln>
        </p:spPr>
      </p:cxnSp>
      <p:sp>
        <p:nvSpPr>
          <p:cNvPr id="74" name="Google Shape;74;p14"/>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a:off x="839788" y="1848680"/>
            <a:ext cx="3208752" cy="7454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5"/>
          <p:cNvSpPr txBox="1">
            <a:spLocks noGrp="1"/>
          </p:cNvSpPr>
          <p:nvPr>
            <p:ph type="body" idx="2"/>
          </p:nvPr>
        </p:nvSpPr>
        <p:spPr>
          <a:xfrm>
            <a:off x="839788" y="2693503"/>
            <a:ext cx="3208752" cy="3309731"/>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 name="Google Shape;80;p15"/>
          <p:cNvCxnSpPr/>
          <p:nvPr/>
        </p:nvCxnSpPr>
        <p:spPr>
          <a:xfrm>
            <a:off x="4257260" y="1865382"/>
            <a:ext cx="0" cy="4137853"/>
          </a:xfrm>
          <a:prstGeom prst="straightConnector1">
            <a:avLst/>
          </a:prstGeom>
          <a:noFill/>
          <a:ln w="9525" cap="flat" cmpd="sng">
            <a:solidFill>
              <a:srgbClr val="789CD1"/>
            </a:solidFill>
            <a:prstDash val="solid"/>
            <a:miter lim="800000"/>
            <a:headEnd type="none" w="sm" len="sm"/>
            <a:tailEnd type="none" w="sm" len="sm"/>
          </a:ln>
        </p:spPr>
      </p:cxnSp>
      <p:sp>
        <p:nvSpPr>
          <p:cNvPr id="81" name="Google Shape;81;p15"/>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15"/>
          <p:cNvSpPr txBox="1">
            <a:spLocks noGrp="1"/>
          </p:cNvSpPr>
          <p:nvPr>
            <p:ph type="body" idx="3"/>
          </p:nvPr>
        </p:nvSpPr>
        <p:spPr>
          <a:xfrm>
            <a:off x="4487449" y="1848680"/>
            <a:ext cx="3208752" cy="7454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5"/>
          <p:cNvSpPr txBox="1">
            <a:spLocks noGrp="1"/>
          </p:cNvSpPr>
          <p:nvPr>
            <p:ph type="body" idx="4"/>
          </p:nvPr>
        </p:nvSpPr>
        <p:spPr>
          <a:xfrm>
            <a:off x="4487449" y="2693503"/>
            <a:ext cx="3208752" cy="3309731"/>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5" name="Google Shape;85;p15"/>
          <p:cNvCxnSpPr/>
          <p:nvPr/>
        </p:nvCxnSpPr>
        <p:spPr>
          <a:xfrm>
            <a:off x="7904922" y="1865382"/>
            <a:ext cx="0" cy="4137853"/>
          </a:xfrm>
          <a:prstGeom prst="straightConnector1">
            <a:avLst/>
          </a:prstGeom>
          <a:noFill/>
          <a:ln w="9525" cap="flat" cmpd="sng">
            <a:solidFill>
              <a:srgbClr val="789CD1"/>
            </a:solidFill>
            <a:prstDash val="solid"/>
            <a:miter lim="800000"/>
            <a:headEnd type="none" w="sm" len="sm"/>
            <a:tailEnd type="none" w="sm" len="sm"/>
          </a:ln>
        </p:spPr>
      </p:cxnSp>
      <p:sp>
        <p:nvSpPr>
          <p:cNvPr id="86" name="Google Shape;86;p15"/>
          <p:cNvSpPr txBox="1">
            <a:spLocks noGrp="1"/>
          </p:cNvSpPr>
          <p:nvPr>
            <p:ph type="body" idx="5"/>
          </p:nvPr>
        </p:nvSpPr>
        <p:spPr>
          <a:xfrm>
            <a:off x="8145049" y="1848680"/>
            <a:ext cx="3208752" cy="7454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5"/>
          <p:cNvSpPr txBox="1">
            <a:spLocks noGrp="1"/>
          </p:cNvSpPr>
          <p:nvPr>
            <p:ph type="body" idx="6"/>
          </p:nvPr>
        </p:nvSpPr>
        <p:spPr>
          <a:xfrm>
            <a:off x="8145049" y="2693503"/>
            <a:ext cx="3208752" cy="3309731"/>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Speaker">
  <p:cSld name="One Speaker">
    <p:spTree>
      <p:nvGrpSpPr>
        <p:cNvPr id="1" name="Shape 88"/>
        <p:cNvGrpSpPr/>
        <p:nvPr/>
      </p:nvGrpSpPr>
      <p:grpSpPr>
        <a:xfrm>
          <a:off x="0" y="0"/>
          <a:ext cx="0" cy="0"/>
          <a:chOff x="0" y="0"/>
          <a:chExt cx="0" cy="0"/>
        </a:xfrm>
      </p:grpSpPr>
      <p:sp>
        <p:nvSpPr>
          <p:cNvPr id="89" name="Google Shape;89;p16"/>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6"/>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91" name="Google Shape;91;p16"/>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92" name="Google Shape;92;p16"/>
          <p:cNvSpPr>
            <a:spLocks noGrp="1"/>
          </p:cNvSpPr>
          <p:nvPr>
            <p:ph type="pic" idx="2"/>
          </p:nvPr>
        </p:nvSpPr>
        <p:spPr>
          <a:xfrm>
            <a:off x="805691" y="783949"/>
            <a:ext cx="4491865" cy="4494282"/>
          </a:xfrm>
          <a:prstGeom prst="ellipse">
            <a:avLst/>
          </a:prstGeom>
          <a:noFill/>
          <a:ln>
            <a:noFill/>
          </a:ln>
        </p:spPr>
      </p:sp>
      <p:sp>
        <p:nvSpPr>
          <p:cNvPr id="93" name="Google Shape;93;p16"/>
          <p:cNvSpPr txBox="1">
            <a:spLocks noGrp="1"/>
          </p:cNvSpPr>
          <p:nvPr>
            <p:ph type="ctrTitle"/>
          </p:nvPr>
        </p:nvSpPr>
        <p:spPr>
          <a:xfrm>
            <a:off x="5804451" y="783949"/>
            <a:ext cx="5549348" cy="150548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12D65"/>
              </a:buClr>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4" name="Google Shape;94;p16"/>
          <p:cNvCxnSpPr/>
          <p:nvPr/>
        </p:nvCxnSpPr>
        <p:spPr>
          <a:xfrm>
            <a:off x="5297556" y="3220278"/>
            <a:ext cx="6056243" cy="0"/>
          </a:xfrm>
          <a:prstGeom prst="straightConnector1">
            <a:avLst/>
          </a:prstGeom>
          <a:noFill/>
          <a:ln w="9525" cap="flat" cmpd="sng">
            <a:solidFill>
              <a:srgbClr val="789CD1"/>
            </a:solidFill>
            <a:prstDash val="solid"/>
            <a:miter lim="800000"/>
            <a:headEnd type="none" w="sm" len="sm"/>
            <a:tailEnd type="none" w="sm" len="sm"/>
          </a:ln>
        </p:spPr>
      </p:cxnSp>
      <p:sp>
        <p:nvSpPr>
          <p:cNvPr id="95" name="Google Shape;95;p16"/>
          <p:cNvSpPr txBox="1">
            <a:spLocks noGrp="1"/>
          </p:cNvSpPr>
          <p:nvPr>
            <p:ph type="subTitle" idx="1"/>
          </p:nvPr>
        </p:nvSpPr>
        <p:spPr>
          <a:xfrm>
            <a:off x="5804451" y="3429000"/>
            <a:ext cx="5549348" cy="1828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16"/>
          <p:cNvSpPr txBox="1">
            <a:spLocks noGrp="1"/>
          </p:cNvSpPr>
          <p:nvPr>
            <p:ph type="body" idx="3"/>
          </p:nvPr>
        </p:nvSpPr>
        <p:spPr>
          <a:xfrm>
            <a:off x="5803900" y="2289438"/>
            <a:ext cx="5549900" cy="7221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sz="18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Speakers">
  <p:cSld name="Two Speakers">
    <p:spTree>
      <p:nvGrpSpPr>
        <p:cNvPr id="1" name="Shape 97"/>
        <p:cNvGrpSpPr/>
        <p:nvPr/>
      </p:nvGrpSpPr>
      <p:grpSpPr>
        <a:xfrm>
          <a:off x="0" y="0"/>
          <a:ext cx="0" cy="0"/>
          <a:chOff x="0" y="0"/>
          <a:chExt cx="0" cy="0"/>
        </a:xfrm>
      </p:grpSpPr>
      <p:sp>
        <p:nvSpPr>
          <p:cNvPr id="98" name="Google Shape;98;p17"/>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7"/>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00" name="Google Shape;100;p17"/>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101" name="Google Shape;101;p17"/>
          <p:cNvSpPr>
            <a:spLocks noGrp="1"/>
          </p:cNvSpPr>
          <p:nvPr>
            <p:ph type="pic" idx="2"/>
          </p:nvPr>
        </p:nvSpPr>
        <p:spPr>
          <a:xfrm>
            <a:off x="1600821" y="654740"/>
            <a:ext cx="3319041" cy="3320827"/>
          </a:xfrm>
          <a:prstGeom prst="ellipse">
            <a:avLst/>
          </a:prstGeom>
          <a:noFill/>
          <a:ln>
            <a:noFill/>
          </a:ln>
        </p:spPr>
      </p:sp>
      <p:sp>
        <p:nvSpPr>
          <p:cNvPr id="102" name="Google Shape;102;p17"/>
          <p:cNvSpPr txBox="1">
            <a:spLocks noGrp="1"/>
          </p:cNvSpPr>
          <p:nvPr>
            <p:ph type="ctrTitle"/>
          </p:nvPr>
        </p:nvSpPr>
        <p:spPr>
          <a:xfrm>
            <a:off x="805693" y="4148230"/>
            <a:ext cx="4809914" cy="4652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7"/>
          <p:cNvSpPr txBox="1">
            <a:spLocks noGrp="1"/>
          </p:cNvSpPr>
          <p:nvPr>
            <p:ph type="subTitle" idx="1"/>
          </p:nvPr>
        </p:nvSpPr>
        <p:spPr>
          <a:xfrm>
            <a:off x="805692" y="4979565"/>
            <a:ext cx="4809917" cy="1024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4" name="Google Shape;104;p17"/>
          <p:cNvCxnSpPr/>
          <p:nvPr/>
        </p:nvCxnSpPr>
        <p:spPr>
          <a:xfrm>
            <a:off x="6096000" y="783949"/>
            <a:ext cx="0" cy="5219286"/>
          </a:xfrm>
          <a:prstGeom prst="straightConnector1">
            <a:avLst/>
          </a:prstGeom>
          <a:noFill/>
          <a:ln w="9525" cap="flat" cmpd="sng">
            <a:solidFill>
              <a:srgbClr val="789CD1"/>
            </a:solidFill>
            <a:prstDash val="solid"/>
            <a:miter lim="800000"/>
            <a:headEnd type="none" w="sm" len="sm"/>
            <a:tailEnd type="none" w="sm" len="sm"/>
          </a:ln>
        </p:spPr>
      </p:cxnSp>
      <p:sp>
        <p:nvSpPr>
          <p:cNvPr id="105" name="Google Shape;105;p17"/>
          <p:cNvSpPr txBox="1">
            <a:spLocks noGrp="1"/>
          </p:cNvSpPr>
          <p:nvPr>
            <p:ph type="body" idx="3"/>
          </p:nvPr>
        </p:nvSpPr>
        <p:spPr>
          <a:xfrm>
            <a:off x="805692" y="4613453"/>
            <a:ext cx="4809915"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7"/>
          <p:cNvSpPr>
            <a:spLocks noGrp="1"/>
          </p:cNvSpPr>
          <p:nvPr>
            <p:ph type="pic" idx="4"/>
          </p:nvPr>
        </p:nvSpPr>
        <p:spPr>
          <a:xfrm>
            <a:off x="7339013" y="654740"/>
            <a:ext cx="3319041" cy="3320827"/>
          </a:xfrm>
          <a:prstGeom prst="ellipse">
            <a:avLst/>
          </a:prstGeom>
          <a:noFill/>
          <a:ln>
            <a:noFill/>
          </a:ln>
        </p:spPr>
      </p:sp>
      <p:sp>
        <p:nvSpPr>
          <p:cNvPr id="107" name="Google Shape;107;p17"/>
          <p:cNvSpPr txBox="1">
            <a:spLocks noGrp="1"/>
          </p:cNvSpPr>
          <p:nvPr>
            <p:ph type="body" idx="5"/>
          </p:nvPr>
        </p:nvSpPr>
        <p:spPr>
          <a:xfrm>
            <a:off x="6543884" y="4613453"/>
            <a:ext cx="4809915"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body" idx="6"/>
          </p:nvPr>
        </p:nvSpPr>
        <p:spPr>
          <a:xfrm>
            <a:off x="6543675" y="4148230"/>
            <a:ext cx="4810125"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7"/>
          <p:cNvSpPr txBox="1">
            <a:spLocks noGrp="1"/>
          </p:cNvSpPr>
          <p:nvPr>
            <p:ph type="body" idx="7"/>
          </p:nvPr>
        </p:nvSpPr>
        <p:spPr>
          <a:xfrm>
            <a:off x="6543675" y="4979566"/>
            <a:ext cx="4810125"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13">
            <a:alphaModFix/>
          </a:blip>
          <a:srcRect r="53236"/>
          <a:stretch/>
        </p:blipFill>
        <p:spPr>
          <a:xfrm>
            <a:off x="639416" y="5903843"/>
            <a:ext cx="1487558" cy="726746"/>
          </a:xfrm>
          <a:prstGeom prst="rect">
            <a:avLst/>
          </a:prstGeom>
          <a:noFill/>
          <a:ln>
            <a:noFill/>
          </a:ln>
        </p:spPr>
      </p:pic>
      <p:sp>
        <p:nvSpPr>
          <p:cNvPr id="11" name="Google Shape;1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12D65"/>
              </a:buClr>
              <a:buSzPts val="4400"/>
              <a:buFont typeface="Arial"/>
              <a:buNone/>
              <a:defRPr sz="4400" b="1" i="0" u="none" strike="noStrike" cap="none">
                <a:solidFill>
                  <a:srgbClr val="212D6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body" idx="1"/>
          </p:nvPr>
        </p:nvSpPr>
        <p:spPr>
          <a:xfrm>
            <a:off x="838200" y="1825625"/>
            <a:ext cx="10515600" cy="407821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1" i="0" u="none" strike="noStrike" cap="none">
                <a:solidFill>
                  <a:srgbClr val="212D65"/>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rgbClr val="212D65"/>
                </a:solidFill>
                <a:latin typeface="Helvetica Neue"/>
                <a:ea typeface="Helvetica Neue"/>
                <a:cs typeface="Helvetica Neue"/>
                <a:sym typeface="Helvetica Neue"/>
              </a:defRPr>
            </a:lvl1pPr>
            <a:lvl2pPr marL="0" marR="0" lvl="1" indent="0" algn="l" rtl="0">
              <a:spcBef>
                <a:spcPts val="0"/>
              </a:spcBef>
              <a:buNone/>
              <a:defRPr sz="1200" b="1" i="0" u="none" strike="noStrike" cap="none">
                <a:solidFill>
                  <a:srgbClr val="212D65"/>
                </a:solidFill>
                <a:latin typeface="Helvetica Neue"/>
                <a:ea typeface="Helvetica Neue"/>
                <a:cs typeface="Helvetica Neue"/>
                <a:sym typeface="Helvetica Neue"/>
              </a:defRPr>
            </a:lvl2pPr>
            <a:lvl3pPr marL="0" marR="0" lvl="2" indent="0" algn="l" rtl="0">
              <a:spcBef>
                <a:spcPts val="0"/>
              </a:spcBef>
              <a:buNone/>
              <a:defRPr sz="1200" b="1" i="0" u="none" strike="noStrike" cap="none">
                <a:solidFill>
                  <a:srgbClr val="212D65"/>
                </a:solidFill>
                <a:latin typeface="Helvetica Neue"/>
                <a:ea typeface="Helvetica Neue"/>
                <a:cs typeface="Helvetica Neue"/>
                <a:sym typeface="Helvetica Neue"/>
              </a:defRPr>
            </a:lvl3pPr>
            <a:lvl4pPr marL="0" marR="0" lvl="3" indent="0" algn="l" rtl="0">
              <a:spcBef>
                <a:spcPts val="0"/>
              </a:spcBef>
              <a:buNone/>
              <a:defRPr sz="1200" b="1" i="0" u="none" strike="noStrike" cap="none">
                <a:solidFill>
                  <a:srgbClr val="212D65"/>
                </a:solidFill>
                <a:latin typeface="Helvetica Neue"/>
                <a:ea typeface="Helvetica Neue"/>
                <a:cs typeface="Helvetica Neue"/>
                <a:sym typeface="Helvetica Neue"/>
              </a:defRPr>
            </a:lvl4pPr>
            <a:lvl5pPr marL="0" marR="0" lvl="4" indent="0" algn="l" rtl="0">
              <a:spcBef>
                <a:spcPts val="0"/>
              </a:spcBef>
              <a:buNone/>
              <a:defRPr sz="1200" b="1" i="0" u="none" strike="noStrike" cap="none">
                <a:solidFill>
                  <a:srgbClr val="212D65"/>
                </a:solidFill>
                <a:latin typeface="Helvetica Neue"/>
                <a:ea typeface="Helvetica Neue"/>
                <a:cs typeface="Helvetica Neue"/>
                <a:sym typeface="Helvetica Neue"/>
              </a:defRPr>
            </a:lvl5pPr>
            <a:lvl6pPr marL="0" marR="0" lvl="5" indent="0" algn="l" rtl="0">
              <a:spcBef>
                <a:spcPts val="0"/>
              </a:spcBef>
              <a:buNone/>
              <a:defRPr sz="1200" b="1" i="0" u="none" strike="noStrike" cap="none">
                <a:solidFill>
                  <a:srgbClr val="212D65"/>
                </a:solidFill>
                <a:latin typeface="Helvetica Neue"/>
                <a:ea typeface="Helvetica Neue"/>
                <a:cs typeface="Helvetica Neue"/>
                <a:sym typeface="Helvetica Neue"/>
              </a:defRPr>
            </a:lvl6pPr>
            <a:lvl7pPr marL="0" marR="0" lvl="6" indent="0" algn="l" rtl="0">
              <a:spcBef>
                <a:spcPts val="0"/>
              </a:spcBef>
              <a:buNone/>
              <a:defRPr sz="1200" b="1" i="0" u="none" strike="noStrike" cap="none">
                <a:solidFill>
                  <a:srgbClr val="212D65"/>
                </a:solidFill>
                <a:latin typeface="Helvetica Neue"/>
                <a:ea typeface="Helvetica Neue"/>
                <a:cs typeface="Helvetica Neue"/>
                <a:sym typeface="Helvetica Neue"/>
              </a:defRPr>
            </a:lvl7pPr>
            <a:lvl8pPr marL="0" marR="0" lvl="7" indent="0" algn="l" rtl="0">
              <a:spcBef>
                <a:spcPts val="0"/>
              </a:spcBef>
              <a:buNone/>
              <a:defRPr sz="1200" b="1" i="0" u="none" strike="noStrike" cap="none">
                <a:solidFill>
                  <a:srgbClr val="212D65"/>
                </a:solidFill>
                <a:latin typeface="Helvetica Neue"/>
                <a:ea typeface="Helvetica Neue"/>
                <a:cs typeface="Helvetica Neue"/>
                <a:sym typeface="Helvetica Neue"/>
              </a:defRPr>
            </a:lvl8pPr>
            <a:lvl9pPr marL="0" marR="0" lvl="8" indent="0" algn="l" rtl="0">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8"/>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6" name="Google Shape;16;p8"/>
          <p:cNvPicPr preferRelativeResize="0"/>
          <p:nvPr/>
        </p:nvPicPr>
        <p:blipFill rotWithShape="1">
          <a:blip r:embed="rId14">
            <a:alphaModFix/>
          </a:blip>
          <a:srcRect/>
          <a:stretch/>
        </p:blipFill>
        <p:spPr>
          <a:xfrm>
            <a:off x="8380239" y="6237815"/>
            <a:ext cx="1183029" cy="262895"/>
          </a:xfrm>
          <a:prstGeom prst="rect">
            <a:avLst/>
          </a:prstGeom>
          <a:noFill/>
          <a:ln>
            <a:noFill/>
          </a:ln>
        </p:spPr>
      </p:pic>
      <p:sp>
        <p:nvSpPr>
          <p:cNvPr id="17" name="Google Shape;17;p8"/>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rgbClr val="212D65"/>
                </a:solidFill>
                <a:latin typeface="Helvetica Neue"/>
                <a:ea typeface="Helvetica Neue"/>
                <a:cs typeface="Helvetica Neue"/>
                <a:sym typeface="Helvetica Neue"/>
              </a:rPr>
              <a:t>schools.nyc.gov</a:t>
            </a:r>
            <a:endParaRPr sz="1400" b="1" i="0" u="none" strike="noStrike" cap="none">
              <a:solidFill>
                <a:srgbClr val="212D65"/>
              </a:solidFill>
              <a:latin typeface="Helvetica Neue"/>
              <a:ea typeface="Helvetica Neue"/>
              <a:cs typeface="Helvetica Neue"/>
              <a:sym typeface="Helvetica Neue"/>
            </a:endParaRPr>
          </a:p>
        </p:txBody>
      </p:sp>
      <p:cxnSp>
        <p:nvCxnSpPr>
          <p:cNvPr id="18" name="Google Shape;18;p8"/>
          <p:cNvCxnSpPr/>
          <p:nvPr/>
        </p:nvCxnSpPr>
        <p:spPr>
          <a:xfrm>
            <a:off x="8225994"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pic>
        <p:nvPicPr>
          <p:cNvPr id="134" name="Google Shape;134;g2d8befde041_0_1388"/>
          <p:cNvPicPr preferRelativeResize="0"/>
          <p:nvPr/>
        </p:nvPicPr>
        <p:blipFill rotWithShape="1">
          <a:blip r:embed="rId13">
            <a:alphaModFix/>
          </a:blip>
          <a:srcRect r="53236"/>
          <a:stretch/>
        </p:blipFill>
        <p:spPr>
          <a:xfrm>
            <a:off x="639416" y="5903843"/>
            <a:ext cx="1487554" cy="726746"/>
          </a:xfrm>
          <a:prstGeom prst="rect">
            <a:avLst/>
          </a:prstGeom>
          <a:noFill/>
          <a:ln>
            <a:noFill/>
          </a:ln>
        </p:spPr>
      </p:pic>
      <p:sp>
        <p:nvSpPr>
          <p:cNvPr id="135" name="Google Shape;135;g2d8befde041_0_13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2D65"/>
              </a:buClr>
              <a:buSzPts val="4400"/>
              <a:buFont typeface="Arial"/>
              <a:buNone/>
              <a:defRPr sz="4400" b="1" i="0" u="none" strike="noStrike" cap="none">
                <a:solidFill>
                  <a:srgbClr val="212D6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g2d8befde041_0_1388"/>
          <p:cNvSpPr txBox="1">
            <a:spLocks noGrp="1"/>
          </p:cNvSpPr>
          <p:nvPr>
            <p:ph type="body" idx="1"/>
          </p:nvPr>
        </p:nvSpPr>
        <p:spPr>
          <a:xfrm>
            <a:off x="838200" y="1825625"/>
            <a:ext cx="10515600" cy="4078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g2d8befde041_0_1388"/>
          <p:cNvSpPr txBox="1">
            <a:spLocks noGrp="1"/>
          </p:cNvSpPr>
          <p:nvPr>
            <p:ph type="ftr" idx="11"/>
          </p:nvPr>
        </p:nvSpPr>
        <p:spPr>
          <a:xfrm>
            <a:off x="9456518" y="6188640"/>
            <a:ext cx="1267800" cy="365100"/>
          </a:xfrm>
          <a:prstGeom prst="rect">
            <a:avLst/>
          </a:prstGeom>
          <a:noFill/>
          <a:ln>
            <a:noFill/>
          </a:ln>
        </p:spPr>
        <p:txBody>
          <a:bodyPr spcFirstLastPara="1" wrap="square" lIns="91425" tIns="45700" rIns="91425" bIns="45700" anchor="ctr" anchorCtr="0">
            <a:noAutofit/>
          </a:bodyPr>
          <a:lstStyle>
            <a:lvl1pPr marR="0" lvl="0" algn="r">
              <a:spcBef>
                <a:spcPts val="0"/>
              </a:spcBef>
              <a:spcAft>
                <a:spcPts val="0"/>
              </a:spcAft>
              <a:buSzPts val="1400"/>
              <a:buNone/>
              <a:defRPr sz="1400" b="1" i="0" u="none" strike="noStrike" cap="none">
                <a:solidFill>
                  <a:srgbClr val="212D65"/>
                </a:solidFill>
                <a:latin typeface="Helvetica Neue"/>
                <a:ea typeface="Helvetica Neue"/>
                <a:cs typeface="Helvetica Neue"/>
                <a:sym typeface="Helvetica Neue"/>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g2d8befde041_0_1388"/>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marR="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marR="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marR="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marR="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marR="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marR="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marR="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marR="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39" name="Google Shape;139;g2d8befde041_0_1388"/>
          <p:cNvCxnSpPr/>
          <p:nvPr/>
        </p:nvCxnSpPr>
        <p:spPr>
          <a:xfrm>
            <a:off x="10807148" y="6208518"/>
            <a:ext cx="0" cy="321600"/>
          </a:xfrm>
          <a:prstGeom prst="straightConnector1">
            <a:avLst/>
          </a:prstGeom>
          <a:noFill/>
          <a:ln w="9525" cap="flat" cmpd="sng">
            <a:solidFill>
              <a:srgbClr val="003365"/>
            </a:solidFill>
            <a:prstDash val="solid"/>
            <a:miter lim="800000"/>
            <a:headEnd type="none" w="sm" len="sm"/>
            <a:tailEnd type="none" w="sm" len="sm"/>
          </a:ln>
        </p:spPr>
      </p:cxnSp>
      <p:pic>
        <p:nvPicPr>
          <p:cNvPr id="140" name="Google Shape;140;g2d8befde041_0_1388"/>
          <p:cNvPicPr preferRelativeResize="0"/>
          <p:nvPr/>
        </p:nvPicPr>
        <p:blipFill rotWithShape="1">
          <a:blip r:embed="rId14">
            <a:alphaModFix/>
          </a:blip>
          <a:srcRect/>
          <a:stretch/>
        </p:blipFill>
        <p:spPr>
          <a:xfrm>
            <a:off x="8380239" y="6237815"/>
            <a:ext cx="1183031" cy="262895"/>
          </a:xfrm>
          <a:prstGeom prst="rect">
            <a:avLst/>
          </a:prstGeom>
          <a:noFill/>
          <a:ln>
            <a:noFill/>
          </a:ln>
        </p:spPr>
      </p:pic>
      <p:sp>
        <p:nvSpPr>
          <p:cNvPr id="141" name="Google Shape;141;g2d8befde041_0_1388"/>
          <p:cNvSpPr txBox="1"/>
          <p:nvPr/>
        </p:nvSpPr>
        <p:spPr>
          <a:xfrm>
            <a:off x="6536991" y="6188640"/>
            <a:ext cx="15918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rgbClr val="212D65"/>
                </a:solidFill>
                <a:latin typeface="Helvetica Neue"/>
                <a:ea typeface="Helvetica Neue"/>
                <a:cs typeface="Helvetica Neue"/>
                <a:sym typeface="Helvetica Neue"/>
              </a:rPr>
              <a:t>schools.nyc.gov</a:t>
            </a:r>
            <a:endParaRPr sz="1400" b="1" i="0" u="none" strike="noStrike" cap="none">
              <a:solidFill>
                <a:srgbClr val="212D65"/>
              </a:solidFill>
              <a:latin typeface="Helvetica Neue"/>
              <a:ea typeface="Helvetica Neue"/>
              <a:cs typeface="Helvetica Neue"/>
              <a:sym typeface="Helvetica Neue"/>
            </a:endParaRPr>
          </a:p>
        </p:txBody>
      </p:sp>
      <p:cxnSp>
        <p:nvCxnSpPr>
          <p:cNvPr id="142" name="Google Shape;142;g2d8befde041_0_1388"/>
          <p:cNvCxnSpPr/>
          <p:nvPr/>
        </p:nvCxnSpPr>
        <p:spPr>
          <a:xfrm>
            <a:off x="8225994" y="6208518"/>
            <a:ext cx="0" cy="321600"/>
          </a:xfrm>
          <a:prstGeom prst="straightConnector1">
            <a:avLst/>
          </a:prstGeom>
          <a:noFill/>
          <a:ln w="9525" cap="flat" cmpd="sng">
            <a:solidFill>
              <a:srgbClr val="003365"/>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ycenet.edu/bullyingreport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RespectforAll@schools.nyc.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s://pwsblobprd.schools.nyc/prd-pws/docs/default-source/default-document-library/osyd-bullying-faq-english-ada.pdf?sfvrsn=73a55d02_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s://www.schools.nyc.gov/school-life/school-environment/respect-for-al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schools.nyc.gov/about-us/leadership/superintendent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tinyurl.com/TheOneSentenceProjectVideo"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schools.nyc.gov/school-life/school-environment/digital-citizenshi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schools.nyc.gov/learning/learn-at-home/activities-and-supports/checklist-for-remote-learning" TargetMode="External"/><Relationship Id="rId3" Type="http://schemas.openxmlformats.org/officeDocument/2006/relationships/hyperlink" Target="https://www.schools.nyc.gov/docs/default-source/default-document-library/a-832-student-to-student-discrimination-harassment-intimidation-and-or-bullying" TargetMode="External"/><Relationship Id="rId7" Type="http://schemas.openxmlformats.org/officeDocument/2006/relationships/hyperlink" Target="https://www.schools.nyc.gov/school-life/school-environment/digital-citizenshi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schools.nyc.gov/about-us/policies/internet-acceptable-use-policy" TargetMode="External"/><Relationship Id="rId5" Type="http://schemas.openxmlformats.org/officeDocument/2006/relationships/hyperlink" Target="https://www.schools.nyc.gov/school-life/school-environment/respect-for-all" TargetMode="External"/><Relationship Id="rId10" Type="http://schemas.openxmlformats.org/officeDocument/2006/relationships/image" Target="../media/image9.png"/><Relationship Id="rId4" Type="http://schemas.openxmlformats.org/officeDocument/2006/relationships/hyperlink" Target="https://www.schools.nyc.gov/school-life/know-your-rights/discipline-code" TargetMode="External"/><Relationship Id="rId9" Type="http://schemas.openxmlformats.org/officeDocument/2006/relationships/hyperlink" Target="https://www.commonsensemedia.org/blog/parents-ultimate-guide-to-parental-control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mailto:RespectForAll@schools.nyc.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d8befde041_0_179"/>
          <p:cNvSpPr txBox="1">
            <a:spLocks noGrp="1"/>
          </p:cNvSpPr>
          <p:nvPr>
            <p:ph type="ctrTitle"/>
          </p:nvPr>
        </p:nvSpPr>
        <p:spPr>
          <a:xfrm>
            <a:off x="592700" y="1526496"/>
            <a:ext cx="5282400" cy="29565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5400"/>
              <a:buFont typeface="Arial"/>
              <a:buNone/>
            </a:pPr>
            <a:r>
              <a:rPr lang="en-US" sz="5400">
                <a:solidFill>
                  <a:schemeClr val="lt1"/>
                </a:solidFill>
              </a:rPr>
              <a:t>Respect for All: Parents as Partners</a:t>
            </a:r>
            <a:endParaRPr/>
          </a:p>
        </p:txBody>
      </p:sp>
      <p:sp>
        <p:nvSpPr>
          <p:cNvPr id="262" name="Google Shape;262;g2d8befde041_0_179"/>
          <p:cNvSpPr txBox="1">
            <a:spLocks noGrp="1"/>
          </p:cNvSpPr>
          <p:nvPr>
            <p:ph type="subTitle" idx="1"/>
          </p:nvPr>
        </p:nvSpPr>
        <p:spPr>
          <a:xfrm>
            <a:off x="474701" y="4828825"/>
            <a:ext cx="5751900" cy="135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F3F3F"/>
              </a:buClr>
              <a:buSzPts val="2100"/>
              <a:buFont typeface="Arial"/>
              <a:buNone/>
            </a:pPr>
            <a:r>
              <a:rPr lang="en-US" sz="2100" b="1"/>
              <a:t>Office of Safety and Youth Development </a:t>
            </a:r>
            <a:endParaRPr/>
          </a:p>
        </p:txBody>
      </p:sp>
      <p:cxnSp>
        <p:nvCxnSpPr>
          <p:cNvPr id="263" name="Google Shape;263;g2d8befde041_0_179"/>
          <p:cNvCxnSpPr/>
          <p:nvPr/>
        </p:nvCxnSpPr>
        <p:spPr>
          <a:xfrm>
            <a:off x="474711" y="4608809"/>
            <a:ext cx="5334000" cy="36600"/>
          </a:xfrm>
          <a:prstGeom prst="straightConnector1">
            <a:avLst/>
          </a:prstGeom>
          <a:noFill/>
          <a:ln w="12700" cap="flat" cmpd="sng">
            <a:solidFill>
              <a:srgbClr val="789CD1"/>
            </a:solidFill>
            <a:prstDash val="solid"/>
            <a:miter lim="800000"/>
            <a:headEnd type="none" w="sm" len="sm"/>
            <a:tailEnd type="none" w="sm" len="sm"/>
          </a:ln>
        </p:spPr>
      </p:cxnSp>
      <p:sp>
        <p:nvSpPr>
          <p:cNvPr id="264" name="Google Shape;264;g2d8befde041_0_179"/>
          <p:cNvSpPr/>
          <p:nvPr/>
        </p:nvSpPr>
        <p:spPr>
          <a:xfrm>
            <a:off x="7059827" y="0"/>
            <a:ext cx="5132100" cy="6858000"/>
          </a:xfrm>
          <a:prstGeom prst="rect">
            <a:avLst/>
          </a:prstGeom>
          <a:solidFill>
            <a:srgbClr val="212D65"/>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5" name="Google Shape;265;g2d8befde041_0_179"/>
          <p:cNvPicPr preferRelativeResize="0"/>
          <p:nvPr/>
        </p:nvPicPr>
        <p:blipFill rotWithShape="1">
          <a:blip r:embed="rId3">
            <a:alphaModFix/>
          </a:blip>
          <a:srcRect r="42902" b="48851"/>
          <a:stretch/>
        </p:blipFill>
        <p:spPr>
          <a:xfrm>
            <a:off x="7183100" y="2699525"/>
            <a:ext cx="4597124" cy="4158476"/>
          </a:xfrm>
          <a:prstGeom prst="rect">
            <a:avLst/>
          </a:prstGeom>
          <a:noFill/>
          <a:ln>
            <a:noFill/>
          </a:ln>
        </p:spPr>
      </p:pic>
      <p:sp>
        <p:nvSpPr>
          <p:cNvPr id="266" name="Google Shape;266;g2d8befde041_0_179"/>
          <p:cNvSpPr/>
          <p:nvPr/>
        </p:nvSpPr>
        <p:spPr>
          <a:xfrm>
            <a:off x="779500" y="1147500"/>
            <a:ext cx="2109600" cy="2532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g2d8befde041_0_179"/>
          <p:cNvSpPr/>
          <p:nvPr/>
        </p:nvSpPr>
        <p:spPr>
          <a:xfrm>
            <a:off x="779500" y="1147494"/>
            <a:ext cx="1892100" cy="2532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8" name="Google Shape;268;g2d8befde041_0_179"/>
          <p:cNvPicPr preferRelativeResize="0"/>
          <p:nvPr/>
        </p:nvPicPr>
        <p:blipFill rotWithShape="1">
          <a:blip r:embed="rId4">
            <a:alphaModFix/>
          </a:blip>
          <a:srcRect l="-3069" r="14877" b="901"/>
          <a:stretch/>
        </p:blipFill>
        <p:spPr>
          <a:xfrm>
            <a:off x="6096025" y="0"/>
            <a:ext cx="61126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d8befde041_6_22"/>
          <p:cNvSpPr/>
          <p:nvPr/>
        </p:nvSpPr>
        <p:spPr>
          <a:xfrm>
            <a:off x="0" y="0"/>
            <a:ext cx="12192000" cy="13620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3" name="Google Shape;353;g2d8befde041_6_22"/>
          <p:cNvSpPr txBox="1">
            <a:spLocks noGrp="1"/>
          </p:cNvSpPr>
          <p:nvPr>
            <p:ph type="title"/>
          </p:nvPr>
        </p:nvSpPr>
        <p:spPr>
          <a:xfrm>
            <a:off x="147600" y="228000"/>
            <a:ext cx="10515600" cy="1477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Bullying Is Not Conflict</a:t>
            </a:r>
            <a:endParaRPr sz="6000">
              <a:solidFill>
                <a:srgbClr val="003366"/>
              </a:solidFill>
            </a:endParaRPr>
          </a:p>
          <a:p>
            <a:pPr marL="0" lvl="0" indent="0" algn="l" rtl="0">
              <a:lnSpc>
                <a:spcPct val="100000"/>
              </a:lnSpc>
              <a:spcBef>
                <a:spcPts val="0"/>
              </a:spcBef>
              <a:spcAft>
                <a:spcPts val="0"/>
              </a:spcAft>
              <a:buClr>
                <a:schemeClr val="dk1"/>
              </a:buClr>
              <a:buFont typeface="Arial"/>
              <a:buNone/>
            </a:pPr>
            <a:endParaRPr sz="3000">
              <a:solidFill>
                <a:srgbClr val="003366"/>
              </a:solidFill>
            </a:endParaRPr>
          </a:p>
        </p:txBody>
      </p:sp>
      <p:sp>
        <p:nvSpPr>
          <p:cNvPr id="354" name="Google Shape;354;g2d8befde041_6_2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55" name="Google Shape;355;g2d8befde041_6_2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pic>
        <p:nvPicPr>
          <p:cNvPr id="356" name="Google Shape;356;g2d8befde041_6_22"/>
          <p:cNvPicPr preferRelativeResize="0"/>
          <p:nvPr/>
        </p:nvPicPr>
        <p:blipFill>
          <a:blip r:embed="rId3">
            <a:alphaModFix/>
          </a:blip>
          <a:stretch>
            <a:fillRect/>
          </a:stretch>
        </p:blipFill>
        <p:spPr>
          <a:xfrm>
            <a:off x="490375" y="5972341"/>
            <a:ext cx="1628775" cy="638175"/>
          </a:xfrm>
          <a:prstGeom prst="rect">
            <a:avLst/>
          </a:prstGeom>
          <a:noFill/>
          <a:ln>
            <a:noFill/>
          </a:ln>
        </p:spPr>
      </p:pic>
      <p:pic>
        <p:nvPicPr>
          <p:cNvPr id="357" name="Google Shape;357;g2d8befde041_6_22" descr="comparing the differences between the two" title="Bullying is not conflict"/>
          <p:cNvPicPr preferRelativeResize="0">
            <a:picLocks noGrp="1"/>
          </p:cNvPicPr>
          <p:nvPr>
            <p:ph type="body" idx="1"/>
          </p:nvPr>
        </p:nvPicPr>
        <p:blipFill rotWithShape="1">
          <a:blip r:embed="rId4">
            <a:alphaModFix/>
          </a:blip>
          <a:srcRect/>
          <a:stretch/>
        </p:blipFill>
        <p:spPr>
          <a:xfrm>
            <a:off x="1769100" y="1362000"/>
            <a:ext cx="7272600" cy="480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d8befde041_6_4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3" name="Google Shape;363;g2d8befde041_6_44"/>
          <p:cNvSpPr txBox="1">
            <a:spLocks noGrp="1"/>
          </p:cNvSpPr>
          <p:nvPr>
            <p:ph type="title"/>
          </p:nvPr>
        </p:nvSpPr>
        <p:spPr>
          <a:xfrm>
            <a:off x="320750"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Scenario # 1 – Is it Conflict or Bullying?</a:t>
            </a:r>
            <a:endParaRPr sz="5000"/>
          </a:p>
        </p:txBody>
      </p:sp>
      <p:sp>
        <p:nvSpPr>
          <p:cNvPr id="364" name="Google Shape;364;g2d8befde041_6_44"/>
          <p:cNvSpPr txBox="1">
            <a:spLocks noGrp="1"/>
          </p:cNvSpPr>
          <p:nvPr>
            <p:ph type="body" idx="1"/>
          </p:nvPr>
        </p:nvSpPr>
        <p:spPr>
          <a:xfrm>
            <a:off x="573875" y="2117550"/>
            <a:ext cx="10779900" cy="302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3800"/>
              <a:t>Two siblings share a bedroom. They do not agree on how their furniture should be arranged or what color to paint the walls. They seek help from their parents and end up with a compromise they both can live with.</a:t>
            </a:r>
            <a:endParaRPr sz="3800"/>
          </a:p>
          <a:p>
            <a:pPr marL="228600" lvl="0" indent="-101600" algn="l" rtl="0">
              <a:lnSpc>
                <a:spcPct val="100000"/>
              </a:lnSpc>
              <a:spcBef>
                <a:spcPts val="1000"/>
              </a:spcBef>
              <a:spcAft>
                <a:spcPts val="0"/>
              </a:spcAft>
              <a:buClr>
                <a:schemeClr val="dk1"/>
              </a:buClr>
              <a:buSzPts val="2000"/>
              <a:buNone/>
            </a:pPr>
            <a:endParaRPr/>
          </a:p>
        </p:txBody>
      </p:sp>
      <p:sp>
        <p:nvSpPr>
          <p:cNvPr id="365" name="Google Shape;365;g2d8befde041_6_4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66" name="Google Shape;366;g2d8befde041_6_4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pic>
        <p:nvPicPr>
          <p:cNvPr id="367" name="Google Shape;367;g2d8befde041_6_44"/>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d8befde041_6_71"/>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3" name="Google Shape;373;g2d8befde041_6_71"/>
          <p:cNvSpPr txBox="1">
            <a:spLocks noGrp="1"/>
          </p:cNvSpPr>
          <p:nvPr>
            <p:ph type="body" idx="1"/>
          </p:nvPr>
        </p:nvSpPr>
        <p:spPr>
          <a:xfrm>
            <a:off x="573925" y="2091450"/>
            <a:ext cx="10779900" cy="290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US" sz="3800"/>
              <a:t>An 8</a:t>
            </a:r>
            <a:r>
              <a:rPr lang="en-US" sz="3800" baseline="30000"/>
              <a:t>th</a:t>
            </a:r>
            <a:r>
              <a:rPr lang="en-US" sz="3800"/>
              <a:t> grade student often shows up late for</a:t>
            </a:r>
            <a:endParaRPr sz="3800"/>
          </a:p>
          <a:p>
            <a:pPr marL="342900" lvl="0" indent="-342900" algn="l" rtl="0">
              <a:spcBef>
                <a:spcPts val="0"/>
              </a:spcBef>
              <a:spcAft>
                <a:spcPts val="0"/>
              </a:spcAft>
              <a:buNone/>
            </a:pPr>
            <a:r>
              <a:rPr lang="en-US" sz="3800"/>
              <a:t>lunch then proceeds to push his way to the front</a:t>
            </a:r>
            <a:endParaRPr sz="3800"/>
          </a:p>
          <a:p>
            <a:pPr marL="342900" lvl="0" indent="-342900" algn="l" rtl="0">
              <a:spcBef>
                <a:spcPts val="0"/>
              </a:spcBef>
              <a:spcAft>
                <a:spcPts val="0"/>
              </a:spcAft>
              <a:buNone/>
            </a:pPr>
            <a:r>
              <a:rPr lang="en-US" sz="3800"/>
              <a:t>of the line. The other students are intimidated</a:t>
            </a:r>
            <a:endParaRPr sz="3800"/>
          </a:p>
          <a:p>
            <a:pPr marL="342900" lvl="0" indent="-342900" algn="l" rtl="0">
              <a:spcBef>
                <a:spcPts val="0"/>
              </a:spcBef>
              <a:spcAft>
                <a:spcPts val="0"/>
              </a:spcAft>
              <a:buNone/>
            </a:pPr>
            <a:r>
              <a:rPr lang="en-US" sz="3800"/>
              <a:t>and dare not say anything about it.</a:t>
            </a:r>
            <a:endParaRPr sz="3800"/>
          </a:p>
          <a:p>
            <a:pPr marL="228600" lvl="0" indent="-101600" algn="l" rtl="0">
              <a:lnSpc>
                <a:spcPct val="100000"/>
              </a:lnSpc>
              <a:spcBef>
                <a:spcPts val="1000"/>
              </a:spcBef>
              <a:spcAft>
                <a:spcPts val="0"/>
              </a:spcAft>
              <a:buClr>
                <a:schemeClr val="dk1"/>
              </a:buClr>
              <a:buSzPts val="2000"/>
              <a:buNone/>
            </a:pPr>
            <a:endParaRPr sz="3800"/>
          </a:p>
        </p:txBody>
      </p:sp>
      <p:sp>
        <p:nvSpPr>
          <p:cNvPr id="374" name="Google Shape;374;g2d8befde041_6_7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75" name="Google Shape;375;g2d8befde041_6_7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pic>
        <p:nvPicPr>
          <p:cNvPr id="376" name="Google Shape;376;g2d8befde041_6_71"/>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377" name="Google Shape;377;g2d8befde041_6_71"/>
          <p:cNvSpPr txBox="1">
            <a:spLocks noGrp="1"/>
          </p:cNvSpPr>
          <p:nvPr>
            <p:ph type="title"/>
          </p:nvPr>
        </p:nvSpPr>
        <p:spPr>
          <a:xfrm>
            <a:off x="320750"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Scenario # 2 – Is it Conflict or Bullying?</a:t>
            </a:r>
            <a:endParaRPr sz="5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d8befde041_6_62"/>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3" name="Google Shape;383;g2d8befde041_6_62"/>
          <p:cNvSpPr txBox="1">
            <a:spLocks noGrp="1"/>
          </p:cNvSpPr>
          <p:nvPr>
            <p:ph type="body" idx="1"/>
          </p:nvPr>
        </p:nvSpPr>
        <p:spPr>
          <a:xfrm>
            <a:off x="573925" y="2091450"/>
            <a:ext cx="10779900" cy="3998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None/>
            </a:pPr>
            <a:r>
              <a:rPr lang="en-US" sz="3800"/>
              <a:t>A group of young people regularly call another</a:t>
            </a:r>
            <a:endParaRPr sz="3800"/>
          </a:p>
          <a:p>
            <a:pPr marL="342900" lvl="0" indent="-342900" algn="l" rtl="0">
              <a:spcBef>
                <a:spcPts val="0"/>
              </a:spcBef>
              <a:spcAft>
                <a:spcPts val="0"/>
              </a:spcAft>
              <a:buNone/>
            </a:pPr>
            <a:r>
              <a:rPr lang="en-US" sz="3800"/>
              <a:t>student names and hold her/him/them up for</a:t>
            </a:r>
            <a:endParaRPr sz="3800"/>
          </a:p>
          <a:p>
            <a:pPr marL="342900" lvl="0" indent="-342900" algn="l" rtl="0">
              <a:spcBef>
                <a:spcPts val="0"/>
              </a:spcBef>
              <a:spcAft>
                <a:spcPts val="0"/>
              </a:spcAft>
              <a:buNone/>
            </a:pPr>
            <a:r>
              <a:rPr lang="en-US" sz="3800"/>
              <a:t>ridicule in front of other students. The student is visibly upset but says nothing.</a:t>
            </a:r>
            <a:endParaRPr sz="3800"/>
          </a:p>
          <a:p>
            <a:pPr marL="228600" lvl="0" indent="-101600" algn="l" rtl="0">
              <a:lnSpc>
                <a:spcPct val="100000"/>
              </a:lnSpc>
              <a:spcBef>
                <a:spcPts val="1000"/>
              </a:spcBef>
              <a:spcAft>
                <a:spcPts val="0"/>
              </a:spcAft>
              <a:buClr>
                <a:schemeClr val="dk1"/>
              </a:buClr>
              <a:buSzPts val="2000"/>
              <a:buNone/>
            </a:pPr>
            <a:endParaRPr sz="3800"/>
          </a:p>
        </p:txBody>
      </p:sp>
      <p:sp>
        <p:nvSpPr>
          <p:cNvPr id="384" name="Google Shape;384;g2d8befde041_6_6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85" name="Google Shape;385;g2d8befde041_6_6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pic>
        <p:nvPicPr>
          <p:cNvPr id="386" name="Google Shape;386;g2d8befde041_6_62"/>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387" name="Google Shape;387;g2d8befde041_6_62"/>
          <p:cNvSpPr txBox="1">
            <a:spLocks noGrp="1"/>
          </p:cNvSpPr>
          <p:nvPr>
            <p:ph type="title"/>
          </p:nvPr>
        </p:nvSpPr>
        <p:spPr>
          <a:xfrm>
            <a:off x="320750"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Scenario # 3 – Is it Conflict or Bullying?</a:t>
            </a:r>
            <a:endParaRPr sz="5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d8befde041_6_80"/>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3" name="Google Shape;393;g2d8befde041_6_80"/>
          <p:cNvSpPr txBox="1">
            <a:spLocks noGrp="1"/>
          </p:cNvSpPr>
          <p:nvPr>
            <p:ph type="body" idx="1"/>
          </p:nvPr>
        </p:nvSpPr>
        <p:spPr>
          <a:xfrm>
            <a:off x="573925" y="2091450"/>
            <a:ext cx="10779900" cy="3998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None/>
            </a:pPr>
            <a:r>
              <a:rPr lang="en-US" sz="3800"/>
              <a:t>A 5th grader verbally taunts younger students on</a:t>
            </a:r>
            <a:endParaRPr sz="3800"/>
          </a:p>
          <a:p>
            <a:pPr marL="342900" lvl="0" indent="-342900" algn="l" rtl="0">
              <a:spcBef>
                <a:spcPts val="0"/>
              </a:spcBef>
              <a:spcAft>
                <a:spcPts val="0"/>
              </a:spcAft>
              <a:buNone/>
            </a:pPr>
            <a:r>
              <a:rPr lang="en-US" sz="3800"/>
              <a:t>the bus and does not let them sit where they</a:t>
            </a:r>
            <a:endParaRPr sz="3800"/>
          </a:p>
          <a:p>
            <a:pPr marL="342900" lvl="0" indent="-342900" algn="l" rtl="0">
              <a:spcBef>
                <a:spcPts val="0"/>
              </a:spcBef>
              <a:spcAft>
                <a:spcPts val="0"/>
              </a:spcAft>
              <a:buNone/>
            </a:pPr>
            <a:r>
              <a:rPr lang="en-US" sz="3800"/>
              <a:t>want to.</a:t>
            </a:r>
            <a:endParaRPr sz="3800"/>
          </a:p>
          <a:p>
            <a:pPr marL="342900" lvl="0" indent="-342900" algn="l" rtl="0">
              <a:spcBef>
                <a:spcPts val="1320"/>
              </a:spcBef>
              <a:spcAft>
                <a:spcPts val="0"/>
              </a:spcAft>
              <a:buNone/>
            </a:pPr>
            <a:endParaRPr sz="2200">
              <a:solidFill>
                <a:srgbClr val="666666"/>
              </a:solidFill>
            </a:endParaRPr>
          </a:p>
          <a:p>
            <a:pPr marL="342900" lvl="0" indent="-342900" algn="ctr" rtl="0">
              <a:spcBef>
                <a:spcPts val="0"/>
              </a:spcBef>
              <a:spcAft>
                <a:spcPts val="0"/>
              </a:spcAft>
              <a:buNone/>
            </a:pPr>
            <a:endParaRPr sz="2200">
              <a:solidFill>
                <a:srgbClr val="666666"/>
              </a:solidFill>
            </a:endParaRPr>
          </a:p>
          <a:p>
            <a:pPr marL="228600" lvl="0" indent="-101600" algn="l" rtl="0">
              <a:lnSpc>
                <a:spcPct val="100000"/>
              </a:lnSpc>
              <a:spcBef>
                <a:spcPts val="1000"/>
              </a:spcBef>
              <a:spcAft>
                <a:spcPts val="0"/>
              </a:spcAft>
              <a:buClr>
                <a:schemeClr val="dk1"/>
              </a:buClr>
              <a:buSzPts val="2000"/>
              <a:buNone/>
            </a:pPr>
            <a:endParaRPr sz="2000"/>
          </a:p>
        </p:txBody>
      </p:sp>
      <p:sp>
        <p:nvSpPr>
          <p:cNvPr id="394" name="Google Shape;394;g2d8befde041_6_80"/>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95" name="Google Shape;395;g2d8befde041_6_80"/>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pic>
        <p:nvPicPr>
          <p:cNvPr id="396" name="Google Shape;396;g2d8befde041_6_80"/>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397" name="Google Shape;397;g2d8befde041_6_80"/>
          <p:cNvSpPr txBox="1">
            <a:spLocks noGrp="1"/>
          </p:cNvSpPr>
          <p:nvPr>
            <p:ph type="title"/>
          </p:nvPr>
        </p:nvSpPr>
        <p:spPr>
          <a:xfrm>
            <a:off x="320750"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Scenario # 4 – Is it Conflict or Bullying?</a:t>
            </a:r>
            <a:endParaRPr sz="5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2d8befde041_6_53"/>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3" name="Google Shape;403;g2d8befde041_6_53"/>
          <p:cNvSpPr txBox="1">
            <a:spLocks noGrp="1"/>
          </p:cNvSpPr>
          <p:nvPr>
            <p:ph type="title"/>
          </p:nvPr>
        </p:nvSpPr>
        <p:spPr>
          <a:xfrm>
            <a:off x="374375" y="428075"/>
            <a:ext cx="10515600" cy="861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Signs a Child Is Being Bullied</a:t>
            </a:r>
            <a:endParaRPr sz="5000"/>
          </a:p>
        </p:txBody>
      </p:sp>
      <p:sp>
        <p:nvSpPr>
          <p:cNvPr id="404" name="Google Shape;404;g2d8befde041_6_53"/>
          <p:cNvSpPr txBox="1">
            <a:spLocks noGrp="1"/>
          </p:cNvSpPr>
          <p:nvPr>
            <p:ph type="body" idx="1"/>
          </p:nvPr>
        </p:nvSpPr>
        <p:spPr>
          <a:xfrm>
            <a:off x="573925" y="1942901"/>
            <a:ext cx="10779900" cy="4555200"/>
          </a:xfrm>
          <a:prstGeom prst="rect">
            <a:avLst/>
          </a:prstGeom>
          <a:noFill/>
          <a:ln>
            <a:noFill/>
          </a:ln>
        </p:spPr>
        <p:txBody>
          <a:bodyPr spcFirstLastPara="1" wrap="square" lIns="91425" tIns="45700" rIns="91425" bIns="45700" anchor="t" anchorCtr="0">
            <a:normAutofit fontScale="92500" lnSpcReduction="10000"/>
          </a:bodyPr>
          <a:lstStyle/>
          <a:p>
            <a:pPr marL="228600" lvl="0" indent="-180022" algn="l" rtl="0">
              <a:spcBef>
                <a:spcPts val="0"/>
              </a:spcBef>
              <a:spcAft>
                <a:spcPts val="0"/>
              </a:spcAft>
              <a:buSzPct val="100000"/>
              <a:buChar char="•"/>
            </a:pPr>
            <a:r>
              <a:rPr lang="en-US" sz="2200"/>
              <a:t>Unexplainable injuries;</a:t>
            </a:r>
            <a:endParaRPr sz="2200"/>
          </a:p>
          <a:p>
            <a:pPr marL="228600" lvl="0" indent="-180022" algn="l" rtl="0">
              <a:spcBef>
                <a:spcPts val="1122"/>
              </a:spcBef>
              <a:spcAft>
                <a:spcPts val="0"/>
              </a:spcAft>
              <a:buSzPct val="100000"/>
              <a:buChar char="•"/>
            </a:pPr>
            <a:r>
              <a:rPr lang="en-US" sz="2200"/>
              <a:t>Lost or destroyed clothing, books, electronics, or jewelry;</a:t>
            </a:r>
            <a:endParaRPr sz="2200"/>
          </a:p>
          <a:p>
            <a:pPr marL="228600" lvl="0" indent="-180022" algn="l" rtl="0">
              <a:spcBef>
                <a:spcPts val="1122"/>
              </a:spcBef>
              <a:spcAft>
                <a:spcPts val="0"/>
              </a:spcAft>
              <a:buSzPct val="100000"/>
              <a:buChar char="•"/>
            </a:pPr>
            <a:r>
              <a:rPr lang="en-US" sz="2200"/>
              <a:t>Frequent headaches or stomach aches, feeling sick or faking illness;</a:t>
            </a:r>
            <a:endParaRPr sz="2200"/>
          </a:p>
          <a:p>
            <a:pPr marL="228600" lvl="0" indent="-180022" algn="l" rtl="0">
              <a:spcBef>
                <a:spcPts val="1122"/>
              </a:spcBef>
              <a:spcAft>
                <a:spcPts val="0"/>
              </a:spcAft>
              <a:buSzPct val="100000"/>
              <a:buChar char="•"/>
            </a:pPr>
            <a:r>
              <a:rPr lang="en-US" sz="2200"/>
              <a:t>Changes in eating habits, like suddenly skipping meals or binge eating;</a:t>
            </a:r>
            <a:endParaRPr sz="2200"/>
          </a:p>
          <a:p>
            <a:pPr marL="228600" lvl="0" indent="-180022" algn="l" rtl="0">
              <a:spcBef>
                <a:spcPts val="1122"/>
              </a:spcBef>
              <a:spcAft>
                <a:spcPts val="0"/>
              </a:spcAft>
              <a:buSzPct val="100000"/>
              <a:buChar char="•"/>
            </a:pPr>
            <a:r>
              <a:rPr lang="en-US" sz="2200"/>
              <a:t>Children may come home from school hungry because they did not eat lunch;</a:t>
            </a:r>
            <a:endParaRPr sz="2200"/>
          </a:p>
          <a:p>
            <a:pPr marL="228600" lvl="0" indent="-180022" algn="l" rtl="0">
              <a:spcBef>
                <a:spcPts val="1122"/>
              </a:spcBef>
              <a:spcAft>
                <a:spcPts val="0"/>
              </a:spcAft>
              <a:buSzPct val="100000"/>
              <a:buChar char="•"/>
            </a:pPr>
            <a:r>
              <a:rPr lang="en-US" sz="2200"/>
              <a:t>Declining grades, loss of interest in schoolwork, or not wanting to go to school;</a:t>
            </a:r>
            <a:endParaRPr sz="2200"/>
          </a:p>
          <a:p>
            <a:pPr marL="228600" lvl="0" indent="-180022" algn="l" rtl="0">
              <a:spcBef>
                <a:spcPts val="1122"/>
              </a:spcBef>
              <a:spcAft>
                <a:spcPts val="0"/>
              </a:spcAft>
              <a:buSzPct val="100000"/>
              <a:buChar char="•"/>
            </a:pPr>
            <a:r>
              <a:rPr lang="en-US" sz="2200"/>
              <a:t>Sudden loss of friends or avoidance of social situations or;</a:t>
            </a:r>
            <a:endParaRPr sz="2200"/>
          </a:p>
          <a:p>
            <a:pPr marL="228600" lvl="0" indent="-180022" algn="l" rtl="0">
              <a:spcBef>
                <a:spcPts val="561"/>
              </a:spcBef>
              <a:spcAft>
                <a:spcPts val="0"/>
              </a:spcAft>
              <a:buSzPct val="100000"/>
              <a:buChar char="•"/>
            </a:pPr>
            <a:r>
              <a:rPr lang="en-US" sz="2200"/>
              <a:t>Self-destructive behaviors such as running away from home, harming themselves, or talking about suicide;</a:t>
            </a:r>
            <a:endParaRPr sz="2200"/>
          </a:p>
          <a:p>
            <a:pPr marL="228600" lvl="0" indent="-180022" algn="l" rtl="0">
              <a:spcBef>
                <a:spcPts val="1122"/>
              </a:spcBef>
              <a:spcAft>
                <a:spcPts val="0"/>
              </a:spcAft>
              <a:buSzPct val="100000"/>
              <a:buChar char="•"/>
            </a:pPr>
            <a:r>
              <a:rPr lang="en-US" sz="2200"/>
              <a:t>Feelings of helplessness or decreased self esteem;</a:t>
            </a:r>
            <a:endParaRPr sz="2200"/>
          </a:p>
          <a:p>
            <a:pPr marL="228600" lvl="0" indent="-180022" algn="l" rtl="0">
              <a:spcBef>
                <a:spcPts val="1122"/>
              </a:spcBef>
              <a:spcAft>
                <a:spcPts val="0"/>
              </a:spcAft>
              <a:buSzPct val="100000"/>
              <a:buChar char="•"/>
            </a:pPr>
            <a:r>
              <a:rPr lang="en-US" sz="2200"/>
              <a:t>Difficulty sleeping or frequent nightmares.</a:t>
            </a:r>
            <a:endParaRPr sz="2200"/>
          </a:p>
          <a:p>
            <a:pPr marL="228600" lvl="0" indent="-101600" algn="l" rtl="0">
              <a:lnSpc>
                <a:spcPct val="100000"/>
              </a:lnSpc>
              <a:spcBef>
                <a:spcPts val="1000"/>
              </a:spcBef>
              <a:spcAft>
                <a:spcPts val="0"/>
              </a:spcAft>
              <a:buClr>
                <a:schemeClr val="dk1"/>
              </a:buClr>
              <a:buSzPct val="100000"/>
              <a:buNone/>
            </a:pPr>
            <a:endParaRPr sz="2000"/>
          </a:p>
        </p:txBody>
      </p:sp>
      <p:sp>
        <p:nvSpPr>
          <p:cNvPr id="405" name="Google Shape;405;g2d8befde041_6_5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06" name="Google Shape;406;g2d8befde041_6_5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pic>
        <p:nvPicPr>
          <p:cNvPr id="407" name="Google Shape;407;g2d8befde041_6_53"/>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d8befde041_6_89"/>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3" name="Google Shape;413;g2d8befde041_6_89"/>
          <p:cNvSpPr txBox="1">
            <a:spLocks noGrp="1"/>
          </p:cNvSpPr>
          <p:nvPr>
            <p:ph type="title"/>
          </p:nvPr>
        </p:nvSpPr>
        <p:spPr>
          <a:xfrm>
            <a:off x="490375" y="499350"/>
            <a:ext cx="10515600" cy="861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Signs a Child is Bullying Others</a:t>
            </a:r>
            <a:endParaRPr sz="5000"/>
          </a:p>
        </p:txBody>
      </p:sp>
      <p:sp>
        <p:nvSpPr>
          <p:cNvPr id="414" name="Google Shape;414;g2d8befde041_6_89"/>
          <p:cNvSpPr txBox="1">
            <a:spLocks noGrp="1"/>
          </p:cNvSpPr>
          <p:nvPr>
            <p:ph type="body" idx="1"/>
          </p:nvPr>
        </p:nvSpPr>
        <p:spPr>
          <a:xfrm>
            <a:off x="573925" y="1942901"/>
            <a:ext cx="10779900" cy="4555200"/>
          </a:xfrm>
          <a:prstGeom prst="rect">
            <a:avLst/>
          </a:prstGeom>
          <a:noFill/>
          <a:ln>
            <a:noFill/>
          </a:ln>
        </p:spPr>
        <p:txBody>
          <a:bodyPr spcFirstLastPara="1" wrap="square" lIns="91425" tIns="45700" rIns="91425" bIns="45700" anchor="t" anchorCtr="0">
            <a:normAutofit/>
          </a:bodyPr>
          <a:lstStyle/>
          <a:p>
            <a:pPr marL="228600" lvl="0" indent="-190500" algn="l" rtl="0">
              <a:spcBef>
                <a:spcPts val="0"/>
              </a:spcBef>
              <a:spcAft>
                <a:spcPts val="0"/>
              </a:spcAft>
              <a:buSzPts val="2200"/>
              <a:buChar char="•"/>
            </a:pPr>
            <a:r>
              <a:rPr lang="en-US" sz="2200"/>
              <a:t>Gets into physical or verbal fights;</a:t>
            </a:r>
            <a:endParaRPr sz="2200"/>
          </a:p>
          <a:p>
            <a:pPr marL="228600" lvl="0" indent="-190500" algn="l" rtl="0">
              <a:spcBef>
                <a:spcPts val="1320"/>
              </a:spcBef>
              <a:spcAft>
                <a:spcPts val="0"/>
              </a:spcAft>
              <a:buSzPts val="2200"/>
              <a:buChar char="•"/>
            </a:pPr>
            <a:r>
              <a:rPr lang="en-US" sz="2200"/>
              <a:t>Gets sent to the principal’s office or to detention frequently;</a:t>
            </a:r>
            <a:endParaRPr sz="2200"/>
          </a:p>
          <a:p>
            <a:pPr marL="228600" lvl="0" indent="-190500" algn="l" rtl="0">
              <a:spcBef>
                <a:spcPts val="1320"/>
              </a:spcBef>
              <a:spcAft>
                <a:spcPts val="0"/>
              </a:spcAft>
              <a:buSzPts val="2200"/>
              <a:buChar char="•"/>
            </a:pPr>
            <a:r>
              <a:rPr lang="en-US" sz="2200"/>
              <a:t>Has unexplained extra money or new belongings;</a:t>
            </a:r>
            <a:endParaRPr sz="2200"/>
          </a:p>
          <a:p>
            <a:pPr marL="228600" lvl="0" indent="-190500" algn="l" rtl="0">
              <a:spcBef>
                <a:spcPts val="1320"/>
              </a:spcBef>
              <a:spcAft>
                <a:spcPts val="0"/>
              </a:spcAft>
              <a:buSzPts val="2200"/>
              <a:buChar char="•"/>
            </a:pPr>
            <a:r>
              <a:rPr lang="en-US" sz="2200"/>
              <a:t>Is competitive and worries about their reputation or popularity;</a:t>
            </a:r>
            <a:endParaRPr sz="2200"/>
          </a:p>
          <a:p>
            <a:pPr marL="228600" lvl="0" indent="-190500" algn="l" rtl="0">
              <a:spcBef>
                <a:spcPts val="1320"/>
              </a:spcBef>
              <a:spcAft>
                <a:spcPts val="0"/>
              </a:spcAft>
              <a:buSzPts val="2200"/>
              <a:buChar char="•"/>
            </a:pPr>
            <a:r>
              <a:rPr lang="en-US" sz="2200"/>
              <a:t>Has friends who bully others;</a:t>
            </a:r>
            <a:endParaRPr sz="2200"/>
          </a:p>
          <a:p>
            <a:pPr marL="228600" lvl="0" indent="-190500" algn="l" rtl="0">
              <a:spcBef>
                <a:spcPts val="1320"/>
              </a:spcBef>
              <a:spcAft>
                <a:spcPts val="0"/>
              </a:spcAft>
              <a:buSzPts val="2200"/>
              <a:buChar char="•"/>
            </a:pPr>
            <a:r>
              <a:rPr lang="en-US" sz="2200"/>
              <a:t>Is increasingly aggressive;</a:t>
            </a:r>
            <a:endParaRPr sz="2200"/>
          </a:p>
          <a:p>
            <a:pPr marL="228600" lvl="0" indent="-190500" algn="l" rtl="0">
              <a:spcBef>
                <a:spcPts val="1320"/>
              </a:spcBef>
              <a:spcAft>
                <a:spcPts val="0"/>
              </a:spcAft>
              <a:buSzPts val="2200"/>
              <a:buChar char="•"/>
            </a:pPr>
            <a:r>
              <a:rPr lang="en-US" sz="2200"/>
              <a:t>Blames others for their problems;</a:t>
            </a:r>
            <a:endParaRPr sz="2200"/>
          </a:p>
          <a:p>
            <a:pPr marL="228600" lvl="0" indent="-190500" algn="l" rtl="0">
              <a:spcBef>
                <a:spcPts val="1320"/>
              </a:spcBef>
              <a:spcAft>
                <a:spcPts val="0"/>
              </a:spcAft>
              <a:buSzPts val="2200"/>
              <a:buChar char="•"/>
            </a:pPr>
            <a:r>
              <a:rPr lang="en-US" sz="2200"/>
              <a:t>Doesn’t accept responsibility for their actions.</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415" name="Google Shape;415;g2d8befde041_6_89"/>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16" name="Google Shape;416;g2d8befde041_6_89"/>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pic>
        <p:nvPicPr>
          <p:cNvPr id="417" name="Google Shape;417;g2d8befde041_6_89"/>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d8befde041_6_98"/>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3" name="Google Shape;423;g2d8befde041_6_98"/>
          <p:cNvSpPr txBox="1">
            <a:spLocks noGrp="1"/>
          </p:cNvSpPr>
          <p:nvPr>
            <p:ph type="title"/>
          </p:nvPr>
        </p:nvSpPr>
        <p:spPr>
          <a:xfrm>
            <a:off x="294650"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What are reasons why some children don't ask for help?</a:t>
            </a:r>
            <a:endParaRPr sz="5000"/>
          </a:p>
        </p:txBody>
      </p:sp>
      <p:sp>
        <p:nvSpPr>
          <p:cNvPr id="424" name="Google Shape;424;g2d8befde041_6_98"/>
          <p:cNvSpPr txBox="1">
            <a:spLocks noGrp="1"/>
          </p:cNvSpPr>
          <p:nvPr>
            <p:ph type="body" idx="1"/>
          </p:nvPr>
        </p:nvSpPr>
        <p:spPr>
          <a:xfrm>
            <a:off x="573925" y="1942901"/>
            <a:ext cx="10779900" cy="4555200"/>
          </a:xfrm>
          <a:prstGeom prst="rect">
            <a:avLst/>
          </a:prstGeom>
          <a:noFill/>
          <a:ln>
            <a:noFill/>
          </a:ln>
        </p:spPr>
        <p:txBody>
          <a:bodyPr spcFirstLastPara="1" wrap="square" lIns="91425" tIns="45700" rIns="91425" bIns="45700" anchor="t" anchorCtr="0">
            <a:normAutofit fontScale="92500"/>
          </a:bodyPr>
          <a:lstStyle/>
          <a:p>
            <a:pPr marL="228600" lvl="0" indent="-180022" algn="l" rtl="0">
              <a:spcBef>
                <a:spcPts val="0"/>
              </a:spcBef>
              <a:spcAft>
                <a:spcPts val="0"/>
              </a:spcAft>
              <a:buSzPct val="100000"/>
              <a:buChar char="•"/>
            </a:pPr>
            <a:r>
              <a:rPr lang="en-US" sz="2200"/>
              <a:t>Bullying can be a humiliating experience. Children may not want adults to know what is being said about them, whether true or false. They may also fear that adults will judge them or punish them for "being weak". </a:t>
            </a:r>
            <a:endParaRPr sz="2200"/>
          </a:p>
          <a:p>
            <a:pPr marL="228600" lvl="0" indent="-180022" algn="l" rtl="0">
              <a:spcBef>
                <a:spcPts val="1221"/>
              </a:spcBef>
              <a:spcAft>
                <a:spcPts val="0"/>
              </a:spcAft>
              <a:buSzPct val="100000"/>
              <a:buChar char="•"/>
            </a:pPr>
            <a:r>
              <a:rPr lang="en-US" sz="2200"/>
              <a:t>Students who are bullied may already feel socially isolated. </a:t>
            </a:r>
            <a:endParaRPr sz="2200"/>
          </a:p>
          <a:p>
            <a:pPr marL="228600" lvl="0" indent="-180022" algn="l" rtl="0">
              <a:spcBef>
                <a:spcPts val="1221"/>
              </a:spcBef>
              <a:spcAft>
                <a:spcPts val="0"/>
              </a:spcAft>
              <a:buSzPct val="100000"/>
              <a:buChar char="•"/>
            </a:pPr>
            <a:r>
              <a:rPr lang="en-US" sz="2200"/>
              <a:t>Children may fear being rejected by their peers. Friends can help protect them from bullying, and children can fear losing this support.</a:t>
            </a:r>
            <a:endParaRPr sz="2200"/>
          </a:p>
          <a:p>
            <a:pPr marL="228600" lvl="0" indent="-180022" algn="l" rtl="0">
              <a:spcBef>
                <a:spcPts val="1221"/>
              </a:spcBef>
              <a:spcAft>
                <a:spcPts val="0"/>
              </a:spcAft>
              <a:buSzPct val="100000"/>
              <a:buChar char="•"/>
            </a:pPr>
            <a:r>
              <a:rPr lang="en-US" sz="2200"/>
              <a:t>Children may fear backlash from the kid who bullied them.</a:t>
            </a:r>
            <a:endParaRPr sz="2200"/>
          </a:p>
          <a:p>
            <a:pPr marL="228600" lvl="0" indent="-180022" algn="l" rtl="0">
              <a:spcBef>
                <a:spcPts val="1221"/>
              </a:spcBef>
              <a:spcAft>
                <a:spcPts val="0"/>
              </a:spcAft>
              <a:buSzPct val="100000"/>
              <a:buChar char="•"/>
            </a:pPr>
            <a:r>
              <a:rPr lang="en-US" sz="2200"/>
              <a:t>Bullying can make a child feel helpless. Children may want to handle it on their own to feel in control again. They may fear being seen as weak or a tattletale</a:t>
            </a:r>
            <a:endParaRPr sz="2200"/>
          </a:p>
          <a:p>
            <a:pPr marL="228600" lvl="0" indent="-180022" algn="l" rtl="0">
              <a:spcBef>
                <a:spcPts val="1221"/>
              </a:spcBef>
              <a:spcAft>
                <a:spcPts val="0"/>
              </a:spcAft>
              <a:buSzPct val="100000"/>
              <a:buChar char="•"/>
            </a:pPr>
            <a:r>
              <a:rPr lang="en-US" sz="2200"/>
              <a:t>They may feel like no one cares or could understand. And that’s why it’s important to keep communication lines open with your children and to let them know it’s okay for them to come to you with any concerns they have and not to be afraid to ask for help. </a:t>
            </a:r>
            <a:endParaRPr sz="2200"/>
          </a:p>
          <a:p>
            <a:pPr marL="228600" lvl="0" indent="-101600" algn="l" rtl="0">
              <a:lnSpc>
                <a:spcPct val="100000"/>
              </a:lnSpc>
              <a:spcBef>
                <a:spcPts val="1000"/>
              </a:spcBef>
              <a:spcAft>
                <a:spcPts val="0"/>
              </a:spcAft>
              <a:buClr>
                <a:schemeClr val="dk1"/>
              </a:buClr>
              <a:buSzPct val="100000"/>
              <a:buNone/>
            </a:pPr>
            <a:endParaRPr sz="2000"/>
          </a:p>
        </p:txBody>
      </p:sp>
      <p:sp>
        <p:nvSpPr>
          <p:cNvPr id="425" name="Google Shape;425;g2d8befde041_6_98"/>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26" name="Google Shape;426;g2d8befde041_6_98"/>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pic>
        <p:nvPicPr>
          <p:cNvPr id="427" name="Google Shape;427;g2d8befde041_6_98"/>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2d8befde041_0_1117"/>
          <p:cNvSpPr txBox="1">
            <a:spLocks noGrp="1"/>
          </p:cNvSpPr>
          <p:nvPr>
            <p:ph type="title"/>
          </p:nvPr>
        </p:nvSpPr>
        <p:spPr>
          <a:xfrm>
            <a:off x="6252300" y="1391650"/>
            <a:ext cx="5558100" cy="35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2631C"/>
              </a:buClr>
              <a:buSzPts val="3600"/>
              <a:buFont typeface="Arial"/>
              <a:buNone/>
            </a:pPr>
            <a:r>
              <a:rPr lang="en-US" sz="5500"/>
              <a:t>Part II:</a:t>
            </a:r>
            <a:endParaRPr sz="5500"/>
          </a:p>
          <a:p>
            <a:pPr marL="0" lvl="0" indent="0" algn="ctr" rtl="0">
              <a:spcBef>
                <a:spcPts val="0"/>
              </a:spcBef>
              <a:spcAft>
                <a:spcPts val="0"/>
              </a:spcAft>
              <a:buClr>
                <a:srgbClr val="F2631C"/>
              </a:buClr>
              <a:buSzPts val="3600"/>
              <a:buFont typeface="Arial"/>
              <a:buNone/>
            </a:pPr>
            <a:r>
              <a:rPr lang="en-US" sz="5500"/>
              <a:t>Addressing Bullying and Asking for Help</a:t>
            </a:r>
            <a:endParaRPr sz="5500"/>
          </a:p>
        </p:txBody>
      </p:sp>
      <p:sp>
        <p:nvSpPr>
          <p:cNvPr id="434" name="Google Shape;434;g2d8befde041_0_1117"/>
          <p:cNvSpPr txBox="1">
            <a:spLocks noGrp="1"/>
          </p:cNvSpPr>
          <p:nvPr>
            <p:ph type="sldNum" idx="12"/>
          </p:nvPr>
        </p:nvSpPr>
        <p:spPr>
          <a:xfrm>
            <a:off x="10889975" y="6198579"/>
            <a:ext cx="463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pic>
        <p:nvPicPr>
          <p:cNvPr id="435" name="Google Shape;435;g2d8befde041_0_1117"/>
          <p:cNvPicPr preferRelativeResize="0"/>
          <p:nvPr/>
        </p:nvPicPr>
        <p:blipFill rotWithShape="1">
          <a:blip r:embed="rId3">
            <a:alphaModFix/>
          </a:blip>
          <a:srcRect l="-3069" r="14877" b="901"/>
          <a:stretch/>
        </p:blipFill>
        <p:spPr>
          <a:xfrm>
            <a:off x="-228600" y="0"/>
            <a:ext cx="61126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d8befde041_6_116"/>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1" name="Google Shape;451;g2d8befde041_6_116"/>
          <p:cNvSpPr txBox="1">
            <a:spLocks noGrp="1"/>
          </p:cNvSpPr>
          <p:nvPr>
            <p:ph type="title"/>
          </p:nvPr>
        </p:nvSpPr>
        <p:spPr>
          <a:xfrm>
            <a:off x="281625"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What are reasons why some children don't ask for help?</a:t>
            </a:r>
            <a:endParaRPr sz="5000"/>
          </a:p>
        </p:txBody>
      </p:sp>
      <p:sp>
        <p:nvSpPr>
          <p:cNvPr id="452" name="Google Shape;452;g2d8befde041_6_116"/>
          <p:cNvSpPr txBox="1">
            <a:spLocks noGrp="1"/>
          </p:cNvSpPr>
          <p:nvPr>
            <p:ph type="body" idx="1"/>
          </p:nvPr>
        </p:nvSpPr>
        <p:spPr>
          <a:xfrm>
            <a:off x="573925" y="1942901"/>
            <a:ext cx="10779900" cy="4555200"/>
          </a:xfrm>
          <a:prstGeom prst="rect">
            <a:avLst/>
          </a:prstGeom>
          <a:noFill/>
          <a:ln>
            <a:noFill/>
          </a:ln>
        </p:spPr>
        <p:txBody>
          <a:bodyPr spcFirstLastPara="1" wrap="square" lIns="91425" tIns="45700" rIns="91425" bIns="45700" anchor="t" anchorCtr="0">
            <a:normAutofit fontScale="92500"/>
          </a:bodyPr>
          <a:lstStyle/>
          <a:p>
            <a:pPr marL="228600" lvl="0" indent="-180022" algn="l" rtl="0">
              <a:spcBef>
                <a:spcPts val="0"/>
              </a:spcBef>
              <a:spcAft>
                <a:spcPts val="0"/>
              </a:spcAft>
              <a:buSzPct val="100000"/>
              <a:buChar char="•"/>
            </a:pPr>
            <a:r>
              <a:rPr lang="en-US" sz="2200"/>
              <a:t>Bullying can be a humiliating experience. Children may not want adults to know what is being said about them, whether true or false. They may also fear that adults will judge them or punish them for "being weak". </a:t>
            </a:r>
            <a:endParaRPr sz="2200"/>
          </a:p>
          <a:p>
            <a:pPr marL="228600" lvl="0" indent="-180022" algn="l" rtl="0">
              <a:spcBef>
                <a:spcPts val="1221"/>
              </a:spcBef>
              <a:spcAft>
                <a:spcPts val="0"/>
              </a:spcAft>
              <a:buSzPct val="100000"/>
              <a:buChar char="•"/>
            </a:pPr>
            <a:r>
              <a:rPr lang="en-US" sz="2200"/>
              <a:t>Students who are bullied may already feel socially isolated. </a:t>
            </a:r>
            <a:endParaRPr sz="2200"/>
          </a:p>
          <a:p>
            <a:pPr marL="228600" lvl="0" indent="-180022" algn="l" rtl="0">
              <a:spcBef>
                <a:spcPts val="1221"/>
              </a:spcBef>
              <a:spcAft>
                <a:spcPts val="0"/>
              </a:spcAft>
              <a:buSzPct val="100000"/>
              <a:buChar char="•"/>
            </a:pPr>
            <a:r>
              <a:rPr lang="en-US" sz="2200"/>
              <a:t>Children may fear being rejected by their peers. Friends can help protect them from bullying, and children can fear losing this support.</a:t>
            </a:r>
            <a:endParaRPr sz="2200"/>
          </a:p>
          <a:p>
            <a:pPr marL="228600" lvl="0" indent="-180022" algn="l" rtl="0">
              <a:spcBef>
                <a:spcPts val="1221"/>
              </a:spcBef>
              <a:spcAft>
                <a:spcPts val="0"/>
              </a:spcAft>
              <a:buSzPct val="100000"/>
              <a:buChar char="•"/>
            </a:pPr>
            <a:r>
              <a:rPr lang="en-US" sz="2200"/>
              <a:t>Children may fear backlash from the kid who bullied them.</a:t>
            </a:r>
            <a:endParaRPr sz="2200"/>
          </a:p>
          <a:p>
            <a:pPr marL="228600" lvl="0" indent="-180022" algn="l" rtl="0">
              <a:spcBef>
                <a:spcPts val="1221"/>
              </a:spcBef>
              <a:spcAft>
                <a:spcPts val="0"/>
              </a:spcAft>
              <a:buSzPct val="100000"/>
              <a:buChar char="•"/>
            </a:pPr>
            <a:r>
              <a:rPr lang="en-US" sz="2200"/>
              <a:t>Bullying can make a child feel helpless. Children may want to handle it on their own to feel in control again. They may fear being seen as weak or a tattletale</a:t>
            </a:r>
            <a:endParaRPr sz="2200"/>
          </a:p>
          <a:p>
            <a:pPr marL="228600" lvl="0" indent="-180022" algn="l" rtl="0">
              <a:spcBef>
                <a:spcPts val="1221"/>
              </a:spcBef>
              <a:spcAft>
                <a:spcPts val="0"/>
              </a:spcAft>
              <a:buSzPct val="100000"/>
              <a:buChar char="•"/>
            </a:pPr>
            <a:r>
              <a:rPr lang="en-US" sz="2200"/>
              <a:t>They may feel like no one cares or could understand. And that’s why it’s important to keep communication lines open with your children and to let them know it’s okay for them to come to you with any concerns they have and not to be afraid to ask for help. </a:t>
            </a:r>
            <a:endParaRPr sz="2200"/>
          </a:p>
          <a:p>
            <a:pPr marL="228600" lvl="0" indent="-101600" algn="l" rtl="0">
              <a:lnSpc>
                <a:spcPct val="100000"/>
              </a:lnSpc>
              <a:spcBef>
                <a:spcPts val="1000"/>
              </a:spcBef>
              <a:spcAft>
                <a:spcPts val="0"/>
              </a:spcAft>
              <a:buClr>
                <a:schemeClr val="dk1"/>
              </a:buClr>
              <a:buSzPct val="100000"/>
              <a:buNone/>
            </a:pPr>
            <a:endParaRPr sz="2000"/>
          </a:p>
        </p:txBody>
      </p:sp>
      <p:sp>
        <p:nvSpPr>
          <p:cNvPr id="453" name="Google Shape;453;g2d8befde041_6_116"/>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54" name="Google Shape;454;g2d8befde041_6_116"/>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pic>
        <p:nvPicPr>
          <p:cNvPr id="455" name="Google Shape;455;g2d8befde041_6_116"/>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d8befde041_0_449"/>
          <p:cNvSpPr/>
          <p:nvPr/>
        </p:nvSpPr>
        <p:spPr>
          <a:xfrm>
            <a:off x="0" y="0"/>
            <a:ext cx="12192000" cy="3738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4" name="Google Shape;274;g2d8befde041_0_449"/>
          <p:cNvSpPr txBox="1">
            <a:spLocks noGrp="1"/>
          </p:cNvSpPr>
          <p:nvPr>
            <p:ph type="title"/>
          </p:nvPr>
        </p:nvSpPr>
        <p:spPr>
          <a:xfrm>
            <a:off x="838201" y="801200"/>
            <a:ext cx="6328200" cy="2416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2631C"/>
              </a:buClr>
              <a:buSzPts val="3300"/>
              <a:buFont typeface="Arial"/>
              <a:buNone/>
            </a:pPr>
            <a:r>
              <a:rPr lang="en-US" sz="7100">
                <a:solidFill>
                  <a:schemeClr val="dk2"/>
                </a:solidFill>
              </a:rPr>
              <a:t>Welcome &amp; Introductions </a:t>
            </a:r>
            <a:endParaRPr sz="8200">
              <a:solidFill>
                <a:schemeClr val="dk2"/>
              </a:solidFill>
            </a:endParaRPr>
          </a:p>
        </p:txBody>
      </p:sp>
      <p:sp>
        <p:nvSpPr>
          <p:cNvPr id="275" name="Google Shape;275;g2d8befde041_0_449"/>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76" name="Google Shape;276;g2d8befde041_0_449"/>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277" name="Google Shape;277;g2d8befde041_0_449"/>
          <p:cNvSpPr txBox="1">
            <a:spLocks noGrp="1"/>
          </p:cNvSpPr>
          <p:nvPr>
            <p:ph type="body" idx="2"/>
          </p:nvPr>
        </p:nvSpPr>
        <p:spPr>
          <a:xfrm>
            <a:off x="839806" y="4109025"/>
            <a:ext cx="10094100" cy="14928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200"/>
              <a:buFont typeface="Arial"/>
              <a:buNone/>
            </a:pPr>
            <a:r>
              <a:rPr lang="en-US" sz="3000" b="0"/>
              <a:t>“It is time for parents to teach young people early on that in diversity there is beauty and there is strength.”</a:t>
            </a:r>
            <a:endParaRPr sz="3000" b="0"/>
          </a:p>
          <a:p>
            <a:pPr marL="0" lvl="0" indent="0" algn="l" rtl="0">
              <a:lnSpc>
                <a:spcPct val="110000"/>
              </a:lnSpc>
              <a:spcBef>
                <a:spcPts val="0"/>
              </a:spcBef>
              <a:spcAft>
                <a:spcPts val="0"/>
              </a:spcAft>
              <a:buClr>
                <a:schemeClr val="dk1"/>
              </a:buClr>
              <a:buSzPts val="2200"/>
              <a:buFont typeface="Arial"/>
              <a:buNone/>
            </a:pPr>
            <a:r>
              <a:rPr lang="en-US" sz="3000" b="0"/>
              <a:t>― Maya Angelou</a:t>
            </a:r>
            <a:endParaRPr sz="3400" b="0"/>
          </a:p>
        </p:txBody>
      </p:sp>
      <p:sp>
        <p:nvSpPr>
          <p:cNvPr id="278" name="Google Shape;278;g2d8befde041_0_449"/>
          <p:cNvSpPr/>
          <p:nvPr/>
        </p:nvSpPr>
        <p:spPr>
          <a:xfrm>
            <a:off x="624689" y="6310265"/>
            <a:ext cx="1484768" cy="2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d8befde041_6_13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1" name="Google Shape;461;g2d8befde041_6_134"/>
          <p:cNvSpPr txBox="1">
            <a:spLocks noGrp="1"/>
          </p:cNvSpPr>
          <p:nvPr>
            <p:ph type="title"/>
          </p:nvPr>
        </p:nvSpPr>
        <p:spPr>
          <a:xfrm>
            <a:off x="307700"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Schools should prevent bullying behavior through:</a:t>
            </a:r>
            <a:endParaRPr sz="5000"/>
          </a:p>
        </p:txBody>
      </p:sp>
      <p:sp>
        <p:nvSpPr>
          <p:cNvPr id="462" name="Google Shape;462;g2d8befde041_6_134"/>
          <p:cNvSpPr txBox="1">
            <a:spLocks noGrp="1"/>
          </p:cNvSpPr>
          <p:nvPr>
            <p:ph type="body" idx="1"/>
          </p:nvPr>
        </p:nvSpPr>
        <p:spPr>
          <a:xfrm>
            <a:off x="573925" y="1942901"/>
            <a:ext cx="10779900" cy="4555200"/>
          </a:xfrm>
          <a:prstGeom prst="rect">
            <a:avLst/>
          </a:prstGeom>
          <a:noFill/>
          <a:ln>
            <a:noFill/>
          </a:ln>
        </p:spPr>
        <p:txBody>
          <a:bodyPr spcFirstLastPara="1" wrap="square" lIns="91425" tIns="45700" rIns="91425" bIns="45700" anchor="t" anchorCtr="0">
            <a:normAutofit/>
          </a:bodyPr>
          <a:lstStyle/>
          <a:p>
            <a:pPr marL="228600" lvl="0" indent="-209550" algn="l" rtl="0">
              <a:spcBef>
                <a:spcPts val="0"/>
              </a:spcBef>
              <a:spcAft>
                <a:spcPts val="0"/>
              </a:spcAft>
              <a:buSzPts val="2500"/>
              <a:buChar char="•"/>
            </a:pPr>
            <a:r>
              <a:rPr lang="en-US" sz="2500"/>
              <a:t>Creation of a schoolwide and classroom climate that supports racial, cultural and other forms of diversity, (i.e., clear communication of behavioral expectations, incorporation of lesson plans on prejudice reduction, modeling unbiased behavior, empathy development and cooperative learning).</a:t>
            </a:r>
            <a:endParaRPr sz="2500"/>
          </a:p>
          <a:p>
            <a:pPr marL="228600" lvl="0" indent="-209550" algn="l" rtl="0">
              <a:spcBef>
                <a:spcPts val="600"/>
              </a:spcBef>
              <a:spcAft>
                <a:spcPts val="0"/>
              </a:spcAft>
              <a:buSzPts val="2500"/>
              <a:buChar char="•"/>
            </a:pPr>
            <a:r>
              <a:rPr lang="en-US" sz="2500"/>
              <a:t>Schools should prevent bullying by encouraging your participation in bullying prevention approaches, schoolwide and classroom-based social and emotional learning strategies and positive methods to discipline. </a:t>
            </a:r>
            <a:endParaRPr sz="2500"/>
          </a:p>
          <a:p>
            <a:pPr marL="228600" lvl="0" indent="-209550" algn="l" rtl="0">
              <a:spcBef>
                <a:spcPts val="1221"/>
              </a:spcBef>
              <a:spcAft>
                <a:spcPts val="0"/>
              </a:spcAft>
              <a:buSzPts val="2500"/>
              <a:buChar char="•"/>
            </a:pPr>
            <a:r>
              <a:rPr lang="en-US" sz="2500"/>
              <a:t>Schools should also use age-appropriate instruction on bullying prevention in each grade. </a:t>
            </a:r>
            <a:endParaRPr sz="2500"/>
          </a:p>
          <a:p>
            <a:pPr marL="228600" lvl="0" indent="-101600" algn="l" rtl="0">
              <a:lnSpc>
                <a:spcPct val="100000"/>
              </a:lnSpc>
              <a:spcBef>
                <a:spcPts val="1000"/>
              </a:spcBef>
              <a:spcAft>
                <a:spcPts val="0"/>
              </a:spcAft>
              <a:buClr>
                <a:schemeClr val="dk1"/>
              </a:buClr>
              <a:buSzPts val="2000"/>
              <a:buNone/>
            </a:pPr>
            <a:endParaRPr sz="2000"/>
          </a:p>
        </p:txBody>
      </p:sp>
      <p:sp>
        <p:nvSpPr>
          <p:cNvPr id="463" name="Google Shape;463;g2d8befde041_6_13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64" name="Google Shape;464;g2d8befde041_6_13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pic>
        <p:nvPicPr>
          <p:cNvPr id="465" name="Google Shape;465;g2d8befde041_6_134"/>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d8befde041_6_143"/>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1" name="Google Shape;471;g2d8befde041_6_143"/>
          <p:cNvSpPr txBox="1">
            <a:spLocks noGrp="1"/>
          </p:cNvSpPr>
          <p:nvPr>
            <p:ph type="title"/>
          </p:nvPr>
        </p:nvSpPr>
        <p:spPr>
          <a:xfrm>
            <a:off x="374375"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Each school should intervene to put an end to bullying behavior</a:t>
            </a:r>
            <a:endParaRPr sz="5000"/>
          </a:p>
        </p:txBody>
      </p:sp>
      <p:sp>
        <p:nvSpPr>
          <p:cNvPr id="472" name="Google Shape;472;g2d8befde041_6_143"/>
          <p:cNvSpPr txBox="1">
            <a:spLocks noGrp="1"/>
          </p:cNvSpPr>
          <p:nvPr>
            <p:ph type="body" idx="1"/>
          </p:nvPr>
        </p:nvSpPr>
        <p:spPr>
          <a:xfrm>
            <a:off x="573925" y="1942901"/>
            <a:ext cx="10779900" cy="4555200"/>
          </a:xfrm>
          <a:prstGeom prst="rect">
            <a:avLst/>
          </a:prstGeom>
          <a:noFill/>
          <a:ln>
            <a:noFill/>
          </a:ln>
        </p:spPr>
        <p:txBody>
          <a:bodyPr spcFirstLastPara="1" wrap="square" lIns="91425" tIns="45700" rIns="91425" bIns="45700" anchor="t" anchorCtr="0">
            <a:normAutofit/>
          </a:bodyPr>
          <a:lstStyle/>
          <a:p>
            <a:pPr marL="457200" lvl="0" indent="-368300" algn="l" rtl="0">
              <a:spcBef>
                <a:spcPts val="0"/>
              </a:spcBef>
              <a:spcAft>
                <a:spcPts val="0"/>
              </a:spcAft>
              <a:buSzPts val="2200"/>
              <a:buChar char="•"/>
            </a:pPr>
            <a:r>
              <a:rPr lang="en-US" sz="2200"/>
              <a:t>Each school should intervene to put an end to bullying behavior. All reports of harassment, intimidation, discrimination, and/or bullying behavior will be investigated, and appropriate follow-up action will be taken. </a:t>
            </a:r>
            <a:endParaRPr sz="2200"/>
          </a:p>
          <a:p>
            <a:pPr marL="457200" lvl="0" indent="-368300" algn="l" rtl="0">
              <a:spcBef>
                <a:spcPts val="0"/>
              </a:spcBef>
              <a:spcAft>
                <a:spcPts val="0"/>
              </a:spcAft>
              <a:buSzPts val="2200"/>
              <a:buChar char="•"/>
            </a:pPr>
            <a:r>
              <a:rPr lang="en-US" sz="2200"/>
              <a:t>Immediate referral of the student harmed to appropriate support services in the school and community; </a:t>
            </a:r>
            <a:endParaRPr sz="2200"/>
          </a:p>
          <a:p>
            <a:pPr marL="457200" lvl="0" indent="-368300" algn="l" rtl="0">
              <a:spcBef>
                <a:spcPts val="0"/>
              </a:spcBef>
              <a:spcAft>
                <a:spcPts val="0"/>
              </a:spcAft>
              <a:buSzPts val="2200"/>
              <a:buChar char="•"/>
            </a:pPr>
            <a:r>
              <a:rPr lang="en-US" sz="2200"/>
              <a:t>Referral of those who caused harm to counseling or other appropriate support services to address underlying behavior and/or to administrators for appropriate discipline; </a:t>
            </a:r>
            <a:endParaRPr sz="2200"/>
          </a:p>
          <a:p>
            <a:pPr marL="457200" lvl="0" indent="-368300" algn="l" rtl="0">
              <a:spcBef>
                <a:spcPts val="0"/>
              </a:spcBef>
              <a:spcAft>
                <a:spcPts val="0"/>
              </a:spcAft>
              <a:buSzPts val="2200"/>
              <a:buChar char="•"/>
            </a:pPr>
            <a:r>
              <a:rPr lang="en-US" sz="2200"/>
              <a:t>Parents of all those involved should be notified. </a:t>
            </a:r>
            <a:endParaRPr sz="2200"/>
          </a:p>
          <a:p>
            <a:pPr marL="457200" lvl="0" indent="-368300" algn="l" rtl="0">
              <a:spcBef>
                <a:spcPts val="0"/>
              </a:spcBef>
              <a:spcAft>
                <a:spcPts val="0"/>
              </a:spcAft>
              <a:buSzPts val="2200"/>
              <a:buChar char="•"/>
            </a:pPr>
            <a:r>
              <a:rPr lang="en-US" sz="2200"/>
              <a:t>Both the student who is victimized and the student who engages in the prohibited behavior should be referred to separate school-based counseling and/or separate, appropriate community-based agencies for counseling, support, and education.</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473" name="Google Shape;473;g2d8befde041_6_14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74" name="Google Shape;474;g2d8befde041_6_14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pic>
        <p:nvPicPr>
          <p:cNvPr id="475" name="Google Shape;475;g2d8befde041_6_143"/>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d8befde041_6_125"/>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1" name="Google Shape;481;g2d8befde041_6_125"/>
          <p:cNvSpPr txBox="1">
            <a:spLocks noGrp="1"/>
          </p:cNvSpPr>
          <p:nvPr>
            <p:ph type="title"/>
          </p:nvPr>
        </p:nvSpPr>
        <p:spPr>
          <a:xfrm>
            <a:off x="374375" y="2976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Why SEL in our schools?</a:t>
            </a:r>
            <a:endParaRPr sz="6000"/>
          </a:p>
        </p:txBody>
      </p:sp>
      <p:sp>
        <p:nvSpPr>
          <p:cNvPr id="482" name="Google Shape;482;g2d8befde041_6_125"/>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None/>
            </a:pPr>
            <a:r>
              <a:rPr lang="en-US" sz="2200"/>
              <a:t>School wide SEL is a systemic approach to integrating academic, social, and emotional learning across all school contexts ( explicit SEL instruction; supportive classrooms, SEL integrated with academic instruction, youth voice and engagement, supportive discipline, etc.).</a:t>
            </a:r>
            <a:endParaRPr sz="2200"/>
          </a:p>
          <a:p>
            <a:pPr marL="342900" lvl="0" indent="-342900" algn="l" rtl="0">
              <a:spcBef>
                <a:spcPts val="1122"/>
              </a:spcBef>
              <a:spcAft>
                <a:spcPts val="0"/>
              </a:spcAft>
              <a:buNone/>
            </a:pPr>
            <a:r>
              <a:rPr lang="en-US" sz="2200"/>
              <a:t>Parents and families play an important role in social and emotional learning within their school communities; modeling, teaching and reinforcing key competencies related to Social Emotional Learning.</a:t>
            </a:r>
            <a:endParaRPr sz="2200"/>
          </a:p>
          <a:p>
            <a:pPr marL="342900" lvl="0" indent="-342900" algn="l" rtl="0">
              <a:spcBef>
                <a:spcPts val="1122"/>
              </a:spcBef>
              <a:spcAft>
                <a:spcPts val="0"/>
              </a:spcAft>
              <a:buSzPct val="100000"/>
              <a:buChar char="•"/>
            </a:pPr>
            <a:r>
              <a:rPr lang="en-US" sz="2200"/>
              <a:t>Students who can recognize and manage their own emotions are better able to be assertive rather than aggressive or passive when they interact with their peers. </a:t>
            </a:r>
            <a:endParaRPr sz="2200"/>
          </a:p>
          <a:p>
            <a:pPr marL="342900" lvl="0" indent="-342900" algn="l" rtl="0">
              <a:spcBef>
                <a:spcPts val="1122"/>
              </a:spcBef>
              <a:spcAft>
                <a:spcPts val="0"/>
              </a:spcAft>
              <a:buSzPct val="100000"/>
              <a:buChar char="•"/>
            </a:pPr>
            <a:r>
              <a:rPr lang="en-US" sz="2200"/>
              <a:t>Students who develop caring and concern for others and establish positive relationships are less likely to engage in bullying or discriminatory behavior. </a:t>
            </a:r>
            <a:endParaRPr sz="2200"/>
          </a:p>
          <a:p>
            <a:pPr marL="342900" lvl="0" indent="-342900" algn="l" rtl="0">
              <a:spcBef>
                <a:spcPts val="1122"/>
              </a:spcBef>
              <a:spcAft>
                <a:spcPts val="0"/>
              </a:spcAft>
              <a:buSzPct val="100000"/>
              <a:buChar char="•"/>
            </a:pPr>
            <a:r>
              <a:rPr lang="en-US" sz="2200"/>
              <a:t>Students who have learned how to make responsible decisions are less likely to be bystanders and more likely to act as allies if a peer is the target of harassment or bullying of any kind.</a:t>
            </a:r>
            <a:endParaRPr sz="2200"/>
          </a:p>
          <a:p>
            <a:pPr marL="228600" lvl="0" indent="-101600" algn="l" rtl="0">
              <a:lnSpc>
                <a:spcPct val="100000"/>
              </a:lnSpc>
              <a:spcBef>
                <a:spcPts val="1000"/>
              </a:spcBef>
              <a:spcAft>
                <a:spcPts val="0"/>
              </a:spcAft>
              <a:buClr>
                <a:schemeClr val="dk1"/>
              </a:buClr>
              <a:buSzPct val="100000"/>
              <a:buNone/>
            </a:pPr>
            <a:endParaRPr sz="2000"/>
          </a:p>
        </p:txBody>
      </p:sp>
      <p:sp>
        <p:nvSpPr>
          <p:cNvPr id="483" name="Google Shape;483;g2d8befde041_6_125"/>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84" name="Google Shape;484;g2d8befde041_6_125"/>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pic>
        <p:nvPicPr>
          <p:cNvPr id="485" name="Google Shape;485;g2d8befde041_6_125"/>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2d8befde041_6_152"/>
          <p:cNvSpPr/>
          <p:nvPr/>
        </p:nvSpPr>
        <p:spPr>
          <a:xfrm>
            <a:off x="65225" y="8230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1" name="Google Shape;491;g2d8befde041_6_152"/>
          <p:cNvSpPr txBox="1">
            <a:spLocks noGrp="1"/>
          </p:cNvSpPr>
          <p:nvPr>
            <p:ph type="title"/>
          </p:nvPr>
        </p:nvSpPr>
        <p:spPr>
          <a:xfrm>
            <a:off x="490375" y="5047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Reporting</a:t>
            </a:r>
            <a:endParaRPr sz="6000"/>
          </a:p>
        </p:txBody>
      </p:sp>
      <p:sp>
        <p:nvSpPr>
          <p:cNvPr id="492" name="Google Shape;492;g2d8befde041_6_152"/>
          <p:cNvSpPr txBox="1">
            <a:spLocks noGrp="1"/>
          </p:cNvSpPr>
          <p:nvPr>
            <p:ph type="body" idx="1"/>
          </p:nvPr>
        </p:nvSpPr>
        <p:spPr>
          <a:xfrm>
            <a:off x="573875" y="2021175"/>
            <a:ext cx="10779900" cy="42456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None/>
            </a:pPr>
            <a:r>
              <a:rPr lang="en-US" sz="2350" dirty="0"/>
              <a:t>Parents and students can report concerns regarding bullying behavior by: </a:t>
            </a:r>
            <a:endParaRPr sz="2350" dirty="0"/>
          </a:p>
          <a:p>
            <a:r>
              <a:rPr lang="en-US" dirty="0"/>
              <a:t>Speak to your school’s Respect for All (RFA) liaison(s) and / or a trusted adult</a:t>
            </a:r>
          </a:p>
          <a:p>
            <a:r>
              <a:rPr lang="en-US" dirty="0"/>
              <a:t>File a complaint online at </a:t>
            </a:r>
            <a:r>
              <a:rPr lang="en-US" b="1" dirty="0">
                <a:hlinkClick r:id="rId3"/>
              </a:rPr>
              <a:t>nycenet.edu/</a:t>
            </a:r>
            <a:r>
              <a:rPr lang="en-US" b="1" dirty="0" err="1">
                <a:hlinkClick r:id="rId3"/>
              </a:rPr>
              <a:t>bullyingreporting</a:t>
            </a:r>
            <a:endParaRPr lang="en-US" dirty="0"/>
          </a:p>
          <a:p>
            <a:r>
              <a:rPr lang="en-US" dirty="0"/>
              <a:t>Call the P311 Bullying Support Line at 718-935-2289</a:t>
            </a:r>
          </a:p>
          <a:p>
            <a:r>
              <a:rPr lang="en-US" dirty="0"/>
              <a:t>Call the Anti-Hate Hotline at 718-935-2889</a:t>
            </a:r>
          </a:p>
          <a:p>
            <a:r>
              <a:rPr lang="en-US" dirty="0"/>
              <a:t>Email </a:t>
            </a:r>
            <a:r>
              <a:rPr lang="en-US" b="1" dirty="0">
                <a:hlinkClick r:id="rId4"/>
              </a:rPr>
              <a:t>RespectforAll@schools.nyc.gov</a:t>
            </a:r>
            <a:endParaRPr lang="en-US" dirty="0"/>
          </a:p>
          <a:p>
            <a:pPr marL="457200" lvl="0" indent="-348932" algn="l" rtl="0">
              <a:spcBef>
                <a:spcPts val="1023"/>
              </a:spcBef>
              <a:spcAft>
                <a:spcPts val="0"/>
              </a:spcAft>
              <a:buNone/>
            </a:pPr>
            <a:endParaRPr sz="2350" b="1" dirty="0"/>
          </a:p>
          <a:p>
            <a:pPr marL="0" lvl="0" indent="0" algn="l" rtl="0">
              <a:spcBef>
                <a:spcPts val="1023"/>
              </a:spcBef>
              <a:spcAft>
                <a:spcPts val="0"/>
              </a:spcAft>
              <a:buNone/>
            </a:pPr>
            <a:r>
              <a:rPr lang="en-US" sz="2350" b="1" dirty="0"/>
              <a:t> *</a:t>
            </a:r>
            <a:r>
              <a:rPr lang="en-US" sz="2350" dirty="0"/>
              <a:t>Parents can ask for the incident number from school administration for follow up. This is also known as Online Occurrence Reporting System (OORS) number. </a:t>
            </a:r>
            <a:endParaRPr sz="2350" dirty="0"/>
          </a:p>
          <a:p>
            <a:pPr marL="228600" lvl="0" indent="-101600" algn="l" rtl="0">
              <a:lnSpc>
                <a:spcPct val="100000"/>
              </a:lnSpc>
              <a:spcBef>
                <a:spcPts val="1000"/>
              </a:spcBef>
              <a:spcAft>
                <a:spcPts val="0"/>
              </a:spcAft>
              <a:buClr>
                <a:schemeClr val="dk1"/>
              </a:buClr>
              <a:buSzPct val="100000"/>
              <a:buNone/>
            </a:pPr>
            <a:endParaRPr sz="2000" dirty="0"/>
          </a:p>
        </p:txBody>
      </p:sp>
      <p:sp>
        <p:nvSpPr>
          <p:cNvPr id="493" name="Google Shape;493;g2d8befde041_6_15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494" name="Google Shape;494;g2d8befde041_6_15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pic>
        <p:nvPicPr>
          <p:cNvPr id="495" name="Google Shape;495;g2d8befde041_6_152"/>
          <p:cNvPicPr preferRelativeResize="0"/>
          <p:nvPr/>
        </p:nvPicPr>
        <p:blipFill>
          <a:blip r:embed="rId5">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d8befde041_6_161"/>
          <p:cNvSpPr/>
          <p:nvPr/>
        </p:nvSpPr>
        <p:spPr>
          <a:xfrm>
            <a:off x="0" y="0"/>
            <a:ext cx="12192000" cy="10701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1" name="Google Shape;501;g2d8befde041_6_161"/>
          <p:cNvSpPr txBox="1">
            <a:spLocks noGrp="1"/>
          </p:cNvSpPr>
          <p:nvPr>
            <p:ph type="title"/>
          </p:nvPr>
        </p:nvSpPr>
        <p:spPr>
          <a:xfrm>
            <a:off x="374375" y="543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Online Portal</a:t>
            </a:r>
            <a:endParaRPr sz="6000"/>
          </a:p>
        </p:txBody>
      </p:sp>
      <p:sp>
        <p:nvSpPr>
          <p:cNvPr id="502" name="Google Shape;502;g2d8befde041_6_16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03" name="Google Shape;503;g2d8befde041_6_16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a:p>
        </p:txBody>
      </p:sp>
      <p:pic>
        <p:nvPicPr>
          <p:cNvPr id="504" name="Google Shape;504;g2d8befde041_6_161"/>
          <p:cNvPicPr preferRelativeResize="0"/>
          <p:nvPr/>
        </p:nvPicPr>
        <p:blipFill>
          <a:blip r:embed="rId3">
            <a:alphaModFix/>
          </a:blip>
          <a:stretch>
            <a:fillRect/>
          </a:stretch>
        </p:blipFill>
        <p:spPr>
          <a:xfrm>
            <a:off x="490375" y="5972341"/>
            <a:ext cx="1628775" cy="638175"/>
          </a:xfrm>
          <a:prstGeom prst="rect">
            <a:avLst/>
          </a:prstGeom>
          <a:noFill/>
          <a:ln>
            <a:noFill/>
          </a:ln>
        </p:spPr>
      </p:pic>
      <p:pic>
        <p:nvPicPr>
          <p:cNvPr id="505" name="Google Shape;505;g2d8befde041_6_161" title="Bullying portal "/>
          <p:cNvPicPr preferRelativeResize="0">
            <a:picLocks noGrp="1"/>
          </p:cNvPicPr>
          <p:nvPr>
            <p:ph type="body" idx="1"/>
          </p:nvPr>
        </p:nvPicPr>
        <p:blipFill rotWithShape="1">
          <a:blip r:embed="rId4">
            <a:alphaModFix/>
          </a:blip>
          <a:srcRect/>
          <a:stretch/>
        </p:blipFill>
        <p:spPr>
          <a:xfrm>
            <a:off x="2084522" y="1070104"/>
            <a:ext cx="7095300" cy="51453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d8befde041_6_170"/>
          <p:cNvSpPr/>
          <p:nvPr/>
        </p:nvSpPr>
        <p:spPr>
          <a:xfrm>
            <a:off x="0" y="0"/>
            <a:ext cx="12192000" cy="13131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1" name="Google Shape;511;g2d8befde041_6_170"/>
          <p:cNvSpPr txBox="1">
            <a:spLocks noGrp="1"/>
          </p:cNvSpPr>
          <p:nvPr>
            <p:ph type="title"/>
          </p:nvPr>
        </p:nvSpPr>
        <p:spPr>
          <a:xfrm>
            <a:off x="294675" y="278325"/>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u="sng">
                <a:solidFill>
                  <a:schemeClr val="hlink"/>
                </a:solidFill>
                <a:hlinkClick r:id="rId3"/>
              </a:rPr>
              <a:t>Frequently Asked Questions</a:t>
            </a:r>
            <a:r>
              <a:rPr lang="en-US" sz="6000"/>
              <a:t> </a:t>
            </a:r>
            <a:endParaRPr sz="6000">
              <a:solidFill>
                <a:schemeClr val="accent1"/>
              </a:solidFill>
            </a:endParaRPr>
          </a:p>
        </p:txBody>
      </p:sp>
      <p:sp>
        <p:nvSpPr>
          <p:cNvPr id="512" name="Google Shape;512;g2d8befde041_6_170"/>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13" name="Google Shape;513;g2d8befde041_6_170"/>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pic>
        <p:nvPicPr>
          <p:cNvPr id="514" name="Google Shape;514;g2d8befde041_6_170"/>
          <p:cNvPicPr preferRelativeResize="0"/>
          <p:nvPr/>
        </p:nvPicPr>
        <p:blipFill>
          <a:blip r:embed="rId4">
            <a:alphaModFix/>
          </a:blip>
          <a:stretch>
            <a:fillRect/>
          </a:stretch>
        </p:blipFill>
        <p:spPr>
          <a:xfrm>
            <a:off x="490375" y="5972341"/>
            <a:ext cx="1628775" cy="638175"/>
          </a:xfrm>
          <a:prstGeom prst="rect">
            <a:avLst/>
          </a:prstGeom>
          <a:noFill/>
          <a:ln>
            <a:noFill/>
          </a:ln>
        </p:spPr>
      </p:pic>
      <p:pic>
        <p:nvPicPr>
          <p:cNvPr id="515" name="Google Shape;515;g2d8befde041_6_170"/>
          <p:cNvPicPr preferRelativeResize="0"/>
          <p:nvPr/>
        </p:nvPicPr>
        <p:blipFill>
          <a:blip r:embed="rId5">
            <a:alphaModFix/>
          </a:blip>
          <a:stretch>
            <a:fillRect/>
          </a:stretch>
        </p:blipFill>
        <p:spPr>
          <a:xfrm>
            <a:off x="614450" y="1347875"/>
            <a:ext cx="4724545" cy="4688376"/>
          </a:xfrm>
          <a:prstGeom prst="rect">
            <a:avLst/>
          </a:prstGeom>
          <a:noFill/>
          <a:ln w="19050" cap="flat" cmpd="sng">
            <a:solidFill>
              <a:schemeClr val="dk2"/>
            </a:solidFill>
            <a:prstDash val="solid"/>
            <a:round/>
            <a:headEnd type="none" w="sm" len="sm"/>
            <a:tailEnd type="none" w="sm" len="sm"/>
          </a:ln>
        </p:spPr>
      </p:pic>
      <p:pic>
        <p:nvPicPr>
          <p:cNvPr id="516" name="Google Shape;516;g2d8befde041_6_170"/>
          <p:cNvPicPr preferRelativeResize="0"/>
          <p:nvPr/>
        </p:nvPicPr>
        <p:blipFill>
          <a:blip r:embed="rId6">
            <a:alphaModFix/>
          </a:blip>
          <a:stretch>
            <a:fillRect/>
          </a:stretch>
        </p:blipFill>
        <p:spPr>
          <a:xfrm>
            <a:off x="6172205" y="1347875"/>
            <a:ext cx="4657269" cy="4688376"/>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d8befde041_6_191"/>
          <p:cNvSpPr/>
          <p:nvPr/>
        </p:nvSpPr>
        <p:spPr>
          <a:xfrm>
            <a:off x="0" y="0"/>
            <a:ext cx="12192000" cy="16317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2" name="Google Shape;522;g2d8befde041_6_191"/>
          <p:cNvSpPr txBox="1">
            <a:spLocks noGrp="1"/>
          </p:cNvSpPr>
          <p:nvPr>
            <p:ph type="title"/>
          </p:nvPr>
        </p:nvSpPr>
        <p:spPr>
          <a:xfrm>
            <a:off x="152725" y="826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u="sng">
                <a:solidFill>
                  <a:schemeClr val="accent1"/>
                </a:solidFill>
                <a:hlinkClick r:id="rId3">
                  <a:extLst>
                    <a:ext uri="{A12FA001-AC4F-418D-AE19-62706E023703}">
                      <ahyp:hlinkClr xmlns:ahyp="http://schemas.microsoft.com/office/drawing/2018/hyperlinkcolor" val="tx"/>
                    </a:ext>
                  </a:extLst>
                </a:hlinkClick>
              </a:rPr>
              <a:t>Student and Parent Complaint/Reporting Form</a:t>
            </a:r>
            <a:endParaRPr sz="5000">
              <a:solidFill>
                <a:schemeClr val="accent1"/>
              </a:solidFill>
            </a:endParaRPr>
          </a:p>
        </p:txBody>
      </p:sp>
      <p:sp>
        <p:nvSpPr>
          <p:cNvPr id="523" name="Google Shape;523;g2d8befde041_6_19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24" name="Google Shape;524;g2d8befde041_6_19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a:p>
        </p:txBody>
      </p:sp>
      <p:pic>
        <p:nvPicPr>
          <p:cNvPr id="525" name="Google Shape;525;g2d8befde041_6_191"/>
          <p:cNvPicPr preferRelativeResize="0"/>
          <p:nvPr/>
        </p:nvPicPr>
        <p:blipFill>
          <a:blip r:embed="rId4">
            <a:alphaModFix/>
          </a:blip>
          <a:stretch>
            <a:fillRect/>
          </a:stretch>
        </p:blipFill>
        <p:spPr>
          <a:xfrm>
            <a:off x="490375" y="5972341"/>
            <a:ext cx="1628775" cy="638175"/>
          </a:xfrm>
          <a:prstGeom prst="rect">
            <a:avLst/>
          </a:prstGeom>
          <a:noFill/>
          <a:ln>
            <a:noFill/>
          </a:ln>
        </p:spPr>
      </p:pic>
      <p:pic>
        <p:nvPicPr>
          <p:cNvPr id="526" name="Google Shape;526;g2d8befde041_6_191" title="Student and Parent Complaint form "/>
          <p:cNvPicPr preferRelativeResize="0">
            <a:picLocks noGrp="1"/>
          </p:cNvPicPr>
          <p:nvPr>
            <p:ph type="body" idx="1"/>
          </p:nvPr>
        </p:nvPicPr>
        <p:blipFill rotWithShape="1">
          <a:blip r:embed="rId5">
            <a:alphaModFix/>
          </a:blip>
          <a:srcRect/>
          <a:stretch/>
        </p:blipFill>
        <p:spPr>
          <a:xfrm>
            <a:off x="2517175" y="1815250"/>
            <a:ext cx="5786700" cy="4157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2d8befde041_6_201"/>
          <p:cNvSpPr/>
          <p:nvPr/>
        </p:nvSpPr>
        <p:spPr>
          <a:xfrm>
            <a:off x="0" y="0"/>
            <a:ext cx="12192000" cy="13131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2" name="Google Shape;532;g2d8befde041_6_201"/>
          <p:cNvSpPr txBox="1">
            <a:spLocks noGrp="1"/>
          </p:cNvSpPr>
          <p:nvPr>
            <p:ph type="title"/>
          </p:nvPr>
        </p:nvSpPr>
        <p:spPr>
          <a:xfrm>
            <a:off x="240300" y="168950"/>
            <a:ext cx="119517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3000">
                <a:solidFill>
                  <a:schemeClr val="dk2"/>
                </a:solidFill>
              </a:rPr>
              <a:t>Posters in Schools with Name(s) of Respect for Liaison(s) and Sexual Harassment Prevention Liaison(s)</a:t>
            </a:r>
            <a:endParaRPr sz="3000">
              <a:solidFill>
                <a:schemeClr val="dk2"/>
              </a:solidFill>
            </a:endParaRPr>
          </a:p>
        </p:txBody>
      </p:sp>
      <p:sp>
        <p:nvSpPr>
          <p:cNvPr id="533" name="Google Shape;533;g2d8befde041_6_20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34" name="Google Shape;534;g2d8befde041_6_20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27</a:t>
            </a:fld>
            <a:endParaRPr/>
          </a:p>
        </p:txBody>
      </p:sp>
      <p:pic>
        <p:nvPicPr>
          <p:cNvPr id="535" name="Google Shape;535;g2d8befde041_6_201"/>
          <p:cNvPicPr preferRelativeResize="0"/>
          <p:nvPr/>
        </p:nvPicPr>
        <p:blipFill>
          <a:blip r:embed="rId3">
            <a:alphaModFix/>
          </a:blip>
          <a:stretch>
            <a:fillRect/>
          </a:stretch>
        </p:blipFill>
        <p:spPr>
          <a:xfrm>
            <a:off x="490375" y="5972341"/>
            <a:ext cx="1628775" cy="638175"/>
          </a:xfrm>
          <a:prstGeom prst="rect">
            <a:avLst/>
          </a:prstGeom>
          <a:noFill/>
          <a:ln>
            <a:noFill/>
          </a:ln>
        </p:spPr>
      </p:pic>
      <p:pic>
        <p:nvPicPr>
          <p:cNvPr id="537" name="Google Shape;537;g2d8befde041_6_201"/>
          <p:cNvPicPr preferRelativeResize="0"/>
          <p:nvPr/>
        </p:nvPicPr>
        <p:blipFill rotWithShape="1">
          <a:blip r:embed="rId4">
            <a:alphaModFix/>
          </a:blip>
          <a:srcRect r="4571"/>
          <a:stretch/>
        </p:blipFill>
        <p:spPr>
          <a:xfrm>
            <a:off x="8042575" y="1508783"/>
            <a:ext cx="3311200" cy="4463558"/>
          </a:xfrm>
          <a:prstGeom prst="rect">
            <a:avLst/>
          </a:prstGeom>
          <a:noFill/>
          <a:ln w="9525" cap="flat" cmpd="sng">
            <a:solidFill>
              <a:srgbClr val="000000"/>
            </a:solidFill>
            <a:prstDash val="solid"/>
            <a:round/>
            <a:headEnd type="none" w="sm" len="sm"/>
            <a:tailEnd type="none" w="sm" len="sm"/>
          </a:ln>
        </p:spPr>
      </p:pic>
      <p:pic>
        <p:nvPicPr>
          <p:cNvPr id="3" name="Picture 2">
            <a:extLst>
              <a:ext uri="{FF2B5EF4-FFF2-40B4-BE49-F238E27FC236}">
                <a16:creationId xmlns:a16="http://schemas.microsoft.com/office/drawing/2014/main" id="{BC7B4A1D-305A-C99F-34DB-4CB2BBC9A8C9}"/>
              </a:ext>
            </a:extLst>
          </p:cNvPr>
          <p:cNvPicPr>
            <a:picLocks noChangeAspect="1"/>
          </p:cNvPicPr>
          <p:nvPr/>
        </p:nvPicPr>
        <p:blipFill>
          <a:blip r:embed="rId5"/>
          <a:stretch>
            <a:fillRect/>
          </a:stretch>
        </p:blipFill>
        <p:spPr>
          <a:xfrm>
            <a:off x="484967" y="1538200"/>
            <a:ext cx="3268365" cy="4309681"/>
          </a:xfrm>
          <a:prstGeom prst="rect">
            <a:avLst/>
          </a:prstGeom>
        </p:spPr>
      </p:pic>
      <p:pic>
        <p:nvPicPr>
          <p:cNvPr id="5" name="Picture 4">
            <a:extLst>
              <a:ext uri="{FF2B5EF4-FFF2-40B4-BE49-F238E27FC236}">
                <a16:creationId xmlns:a16="http://schemas.microsoft.com/office/drawing/2014/main" id="{BFBA36EB-4323-01C6-BA1C-CF45C67AAF31}"/>
              </a:ext>
            </a:extLst>
          </p:cNvPr>
          <p:cNvPicPr>
            <a:picLocks noChangeAspect="1"/>
          </p:cNvPicPr>
          <p:nvPr/>
        </p:nvPicPr>
        <p:blipFill>
          <a:blip r:embed="rId6"/>
          <a:stretch>
            <a:fillRect/>
          </a:stretch>
        </p:blipFill>
        <p:spPr>
          <a:xfrm>
            <a:off x="4149426" y="1538200"/>
            <a:ext cx="3423292" cy="4309681"/>
          </a:xfrm>
          <a:prstGeom prst="rect">
            <a:avLst/>
          </a:prstGeom>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2d8befde041_6_210"/>
          <p:cNvSpPr/>
          <p:nvPr/>
        </p:nvSpPr>
        <p:spPr>
          <a:xfrm>
            <a:off x="0" y="0"/>
            <a:ext cx="12192000" cy="17484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4" name="Google Shape;544;g2d8befde041_6_210"/>
          <p:cNvSpPr txBox="1">
            <a:spLocks noGrp="1"/>
          </p:cNvSpPr>
          <p:nvPr>
            <p:ph type="title"/>
          </p:nvPr>
        </p:nvSpPr>
        <p:spPr>
          <a:xfrm>
            <a:off x="208775" y="1870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What happens after a report is made?</a:t>
            </a:r>
            <a:endParaRPr sz="5000">
              <a:solidFill>
                <a:schemeClr val="accent1"/>
              </a:solidFill>
            </a:endParaRPr>
          </a:p>
        </p:txBody>
      </p:sp>
      <p:sp>
        <p:nvSpPr>
          <p:cNvPr id="545" name="Google Shape;545;g2d8befde041_6_210"/>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46" name="Google Shape;546;g2d8befde041_6_210"/>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28</a:t>
            </a:fld>
            <a:endParaRPr/>
          </a:p>
        </p:txBody>
      </p:sp>
      <p:pic>
        <p:nvPicPr>
          <p:cNvPr id="547" name="Google Shape;547;g2d8befde041_6_210"/>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548" name="Google Shape;548;g2d8befde041_6_210"/>
          <p:cNvSpPr txBox="1"/>
          <p:nvPr/>
        </p:nvSpPr>
        <p:spPr>
          <a:xfrm>
            <a:off x="490375" y="1818700"/>
            <a:ext cx="10797600" cy="3727500"/>
          </a:xfrm>
          <a:prstGeom prst="rect">
            <a:avLst/>
          </a:prstGeom>
          <a:noFill/>
          <a:ln>
            <a:noFill/>
          </a:ln>
        </p:spPr>
        <p:txBody>
          <a:bodyPr spcFirstLastPara="1" wrap="square" lIns="91425" tIns="91425" rIns="91425" bIns="91425" anchor="t" anchorCtr="0">
            <a:spAutoFit/>
          </a:bodyPr>
          <a:lstStyle/>
          <a:p>
            <a:pPr marL="342900" lvl="0" indent="-353377" algn="l" rtl="0">
              <a:spcBef>
                <a:spcPts val="0"/>
              </a:spcBef>
              <a:spcAft>
                <a:spcPts val="0"/>
              </a:spcAft>
              <a:buClr>
                <a:schemeClr val="dk1"/>
              </a:buClr>
              <a:buSzPts val="2200"/>
              <a:buChar char="•"/>
            </a:pPr>
            <a:r>
              <a:rPr lang="en-US" sz="2200">
                <a:solidFill>
                  <a:schemeClr val="dk1"/>
                </a:solidFill>
              </a:rPr>
              <a:t>The principal/designee must advise the parent(s) of the alleged victim and the accused student of the allegations whenever a report is received. Such notification must be made immediately but no later than two (2) school days following receipt of the report by the principal/designee.</a:t>
            </a:r>
            <a:endParaRPr sz="2200">
              <a:solidFill>
                <a:schemeClr val="dk1"/>
              </a:solidFill>
            </a:endParaRPr>
          </a:p>
          <a:p>
            <a:pPr marL="342900" lvl="0" indent="-353377" algn="l" rtl="0">
              <a:spcBef>
                <a:spcPts val="1221"/>
              </a:spcBef>
              <a:spcAft>
                <a:spcPts val="0"/>
              </a:spcAft>
              <a:buClr>
                <a:schemeClr val="dk1"/>
              </a:buClr>
              <a:buSzPts val="2200"/>
              <a:buChar char="•"/>
            </a:pPr>
            <a:r>
              <a:rPr lang="en-US" sz="2200">
                <a:solidFill>
                  <a:schemeClr val="dk1"/>
                </a:solidFill>
              </a:rPr>
              <a:t>At the conclusion of the investigation, the principal/designee must enter the following information into OORS: the investigative findings; a determination of whether the allegations have been substantiated; and a determination of whether the conduct constitutes a violation of the regulation. This information must be entered into OORS within ten (10) school days of receipt of the report, absent extenuating circumstances. </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d8befde041_6_219"/>
          <p:cNvSpPr/>
          <p:nvPr/>
        </p:nvSpPr>
        <p:spPr>
          <a:xfrm>
            <a:off x="0" y="0"/>
            <a:ext cx="12192000" cy="16857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4" name="Google Shape;554;g2d8befde041_6_219"/>
          <p:cNvSpPr txBox="1">
            <a:spLocks noGrp="1"/>
          </p:cNvSpPr>
          <p:nvPr>
            <p:ph type="title"/>
          </p:nvPr>
        </p:nvSpPr>
        <p:spPr>
          <a:xfrm>
            <a:off x="490375" y="669775"/>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Retaliation </a:t>
            </a:r>
            <a:endParaRPr sz="6000">
              <a:solidFill>
                <a:schemeClr val="accent1"/>
              </a:solidFill>
            </a:endParaRPr>
          </a:p>
        </p:txBody>
      </p:sp>
      <p:sp>
        <p:nvSpPr>
          <p:cNvPr id="555" name="Google Shape;555;g2d8befde041_6_219"/>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56" name="Google Shape;556;g2d8befde041_6_219"/>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pic>
        <p:nvPicPr>
          <p:cNvPr id="557" name="Google Shape;557;g2d8befde041_6_219"/>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558" name="Google Shape;558;g2d8befde041_6_219"/>
          <p:cNvSpPr txBox="1"/>
          <p:nvPr/>
        </p:nvSpPr>
        <p:spPr>
          <a:xfrm>
            <a:off x="875475" y="1750850"/>
            <a:ext cx="10223700" cy="32016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None/>
            </a:pPr>
            <a:r>
              <a:rPr lang="en-US" sz="2800">
                <a:solidFill>
                  <a:schemeClr val="dk1"/>
                </a:solidFill>
              </a:rPr>
              <a:t>Retaliation against someone who reports an incident of</a:t>
            </a:r>
            <a:endParaRPr sz="2800">
              <a:solidFill>
                <a:schemeClr val="dk1"/>
              </a:solidFill>
            </a:endParaRPr>
          </a:p>
          <a:p>
            <a:pPr marL="342900" lvl="0" indent="-342900" algn="l" rtl="0">
              <a:spcBef>
                <a:spcPts val="0"/>
              </a:spcBef>
              <a:spcAft>
                <a:spcPts val="0"/>
              </a:spcAft>
              <a:buNone/>
            </a:pPr>
            <a:r>
              <a:rPr lang="en-US" sz="2800">
                <a:solidFill>
                  <a:schemeClr val="dk1"/>
                </a:solidFill>
              </a:rPr>
              <a:t>harassment, bullying, intimidation or discriminatory behavior or</a:t>
            </a:r>
            <a:endParaRPr sz="2800">
              <a:solidFill>
                <a:schemeClr val="dk1"/>
              </a:solidFill>
            </a:endParaRPr>
          </a:p>
          <a:p>
            <a:pPr marL="342900" lvl="0" indent="-342900" algn="l" rtl="0">
              <a:spcBef>
                <a:spcPts val="0"/>
              </a:spcBef>
              <a:spcAft>
                <a:spcPts val="0"/>
              </a:spcAft>
              <a:buNone/>
            </a:pPr>
            <a:r>
              <a:rPr lang="en-US" sz="2800">
                <a:solidFill>
                  <a:schemeClr val="dk1"/>
                </a:solidFill>
              </a:rPr>
              <a:t>who participates in or helps in an investigation is prohibited.</a:t>
            </a:r>
            <a:endParaRPr sz="2800">
              <a:solidFill>
                <a:schemeClr val="dk1"/>
              </a:solidFill>
            </a:endParaRPr>
          </a:p>
          <a:p>
            <a:pPr marL="342900" lvl="0" indent="-342900" algn="l" rtl="0">
              <a:spcBef>
                <a:spcPts val="0"/>
              </a:spcBef>
              <a:spcAft>
                <a:spcPts val="0"/>
              </a:spcAft>
              <a:buNone/>
            </a:pPr>
            <a:r>
              <a:rPr lang="en-US" sz="2800">
                <a:solidFill>
                  <a:schemeClr val="dk1"/>
                </a:solidFill>
              </a:rPr>
              <a:t>Students who believe they have been retaliated against should</a:t>
            </a:r>
            <a:endParaRPr sz="2800">
              <a:solidFill>
                <a:schemeClr val="dk1"/>
              </a:solidFill>
            </a:endParaRPr>
          </a:p>
          <a:p>
            <a:pPr marL="342900" lvl="0" indent="-342900" algn="l" rtl="0">
              <a:spcBef>
                <a:spcPts val="0"/>
              </a:spcBef>
              <a:spcAft>
                <a:spcPts val="0"/>
              </a:spcAft>
              <a:buNone/>
            </a:pPr>
            <a:r>
              <a:rPr lang="en-US" sz="2800">
                <a:solidFill>
                  <a:schemeClr val="dk1"/>
                </a:solidFill>
              </a:rPr>
              <a:t>immediately tell any teacher or other staff member in the</a:t>
            </a:r>
            <a:endParaRPr sz="2800">
              <a:solidFill>
                <a:schemeClr val="dk1"/>
              </a:solidFill>
            </a:endParaRPr>
          </a:p>
          <a:p>
            <a:pPr marL="342900" lvl="0" indent="-342900" algn="l" rtl="0">
              <a:spcBef>
                <a:spcPts val="0"/>
              </a:spcBef>
              <a:spcAft>
                <a:spcPts val="0"/>
              </a:spcAft>
              <a:buNone/>
            </a:pPr>
            <a:r>
              <a:rPr lang="en-US" sz="2800">
                <a:solidFill>
                  <a:schemeClr val="dk1"/>
                </a:solidFill>
              </a:rPr>
              <a:t>school, or the supports outside the school covered earlier in</a:t>
            </a:r>
            <a:endParaRPr sz="2800">
              <a:solidFill>
                <a:schemeClr val="dk1"/>
              </a:solidFill>
            </a:endParaRPr>
          </a:p>
          <a:p>
            <a:pPr marL="342900" lvl="0" indent="-342900" algn="l" rtl="0">
              <a:spcBef>
                <a:spcPts val="0"/>
              </a:spcBef>
              <a:spcAft>
                <a:spcPts val="0"/>
              </a:spcAft>
              <a:buNone/>
            </a:pPr>
            <a:r>
              <a:rPr lang="en-US" sz="2800">
                <a:solidFill>
                  <a:schemeClr val="dk1"/>
                </a:solidFill>
              </a:rPr>
              <a:t>this presentation.</a:t>
            </a: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d8befde041_0_582"/>
          <p:cNvSpPr/>
          <p:nvPr/>
        </p:nvSpPr>
        <p:spPr>
          <a:xfrm>
            <a:off x="0" y="0"/>
            <a:ext cx="12192000" cy="3738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g2d8befde041_0_582"/>
          <p:cNvSpPr txBox="1">
            <a:spLocks noGrp="1"/>
          </p:cNvSpPr>
          <p:nvPr>
            <p:ph type="title"/>
          </p:nvPr>
        </p:nvSpPr>
        <p:spPr>
          <a:xfrm>
            <a:off x="838201" y="801200"/>
            <a:ext cx="6328200" cy="2416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800"/>
              <a:buFont typeface="Arial"/>
              <a:buNone/>
            </a:pPr>
            <a:r>
              <a:rPr lang="en-US" sz="4800">
                <a:solidFill>
                  <a:schemeClr val="dk1"/>
                </a:solidFill>
              </a:rPr>
              <a:t>Respect for All </a:t>
            </a:r>
            <a:endParaRPr>
              <a:solidFill>
                <a:schemeClr val="dk1"/>
              </a:solidFill>
            </a:endParaRPr>
          </a:p>
        </p:txBody>
      </p:sp>
      <p:sp>
        <p:nvSpPr>
          <p:cNvPr id="285" name="Google Shape;285;g2d8befde041_0_58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86" name="Google Shape;286;g2d8befde041_0_58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
        <p:nvSpPr>
          <p:cNvPr id="287" name="Google Shape;287;g2d8befde041_0_582"/>
          <p:cNvSpPr/>
          <p:nvPr/>
        </p:nvSpPr>
        <p:spPr>
          <a:xfrm>
            <a:off x="624689" y="6310265"/>
            <a:ext cx="1484768" cy="243500"/>
          </a:xfrm>
          <a:prstGeom prst="flowChartProcess">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8" name="Google Shape;288;g2d8befde041_0_582"/>
          <p:cNvPicPr preferRelativeResize="0"/>
          <p:nvPr/>
        </p:nvPicPr>
        <p:blipFill>
          <a:blip r:embed="rId3">
            <a:alphaModFix/>
          </a:blip>
          <a:stretch>
            <a:fillRect/>
          </a:stretch>
        </p:blipFill>
        <p:spPr>
          <a:xfrm>
            <a:off x="-41950" y="0"/>
            <a:ext cx="12233949" cy="4412499"/>
          </a:xfrm>
          <a:prstGeom prst="rect">
            <a:avLst/>
          </a:prstGeom>
          <a:noFill/>
          <a:ln>
            <a:noFill/>
          </a:ln>
        </p:spPr>
      </p:pic>
      <p:sp>
        <p:nvSpPr>
          <p:cNvPr id="289" name="Google Shape;289;g2d8befde041_0_582"/>
          <p:cNvSpPr txBox="1">
            <a:spLocks noGrp="1"/>
          </p:cNvSpPr>
          <p:nvPr>
            <p:ph type="body" idx="1"/>
          </p:nvPr>
        </p:nvSpPr>
        <p:spPr>
          <a:xfrm>
            <a:off x="473400" y="4553788"/>
            <a:ext cx="11245200" cy="161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sz="2200"/>
          </a:p>
          <a:p>
            <a:pPr marL="0" lvl="0" indent="0" algn="l" rtl="0">
              <a:spcBef>
                <a:spcPts val="0"/>
              </a:spcBef>
              <a:spcAft>
                <a:spcPts val="0"/>
              </a:spcAft>
              <a:buClr>
                <a:schemeClr val="dk1"/>
              </a:buClr>
              <a:buFont typeface="Arial"/>
              <a:buNone/>
            </a:pPr>
            <a:r>
              <a:rPr lang="en-US" sz="2600" b="1"/>
              <a:t>All students deserve a safe, supportive school environment free of bullying and bias-based behavior</a:t>
            </a:r>
            <a:r>
              <a:rPr lang="en-US" sz="2600" b="1">
                <a:solidFill>
                  <a:srgbClr val="666666"/>
                </a:solidFill>
              </a:rPr>
              <a:t> </a:t>
            </a:r>
            <a:endParaRPr sz="2200"/>
          </a:p>
          <a:p>
            <a:pPr marL="0" lvl="0" indent="0" algn="l" rtl="0">
              <a:lnSpc>
                <a:spcPct val="100000"/>
              </a:lnSpc>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d8befde041_6_179"/>
          <p:cNvSpPr/>
          <p:nvPr/>
        </p:nvSpPr>
        <p:spPr>
          <a:xfrm>
            <a:off x="0" y="0"/>
            <a:ext cx="12192000" cy="1263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4" name="Google Shape;564;g2d8befde041_6_179"/>
          <p:cNvSpPr txBox="1">
            <a:spLocks noGrp="1"/>
          </p:cNvSpPr>
          <p:nvPr>
            <p:ph type="title"/>
          </p:nvPr>
        </p:nvSpPr>
        <p:spPr>
          <a:xfrm>
            <a:off x="374375" y="200700"/>
            <a:ext cx="10515600" cy="861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Confidentiality</a:t>
            </a:r>
            <a:endParaRPr sz="5000"/>
          </a:p>
        </p:txBody>
      </p:sp>
      <p:sp>
        <p:nvSpPr>
          <p:cNvPr id="565" name="Google Shape;565;g2d8befde041_6_179"/>
          <p:cNvSpPr txBox="1">
            <a:spLocks noGrp="1"/>
          </p:cNvSpPr>
          <p:nvPr>
            <p:ph type="body" idx="1"/>
          </p:nvPr>
        </p:nvSpPr>
        <p:spPr>
          <a:xfrm>
            <a:off x="305550" y="1307900"/>
            <a:ext cx="11048400" cy="4880700"/>
          </a:xfrm>
          <a:prstGeom prst="rect">
            <a:avLst/>
          </a:prstGeom>
          <a:noFill/>
          <a:ln>
            <a:noFill/>
          </a:ln>
        </p:spPr>
        <p:txBody>
          <a:bodyPr spcFirstLastPara="1" wrap="square" lIns="91425" tIns="45700" rIns="91425" bIns="45700" anchor="t" anchorCtr="0">
            <a:normAutofit/>
          </a:bodyPr>
          <a:lstStyle/>
          <a:p>
            <a:pPr marL="342900" lvl="0" indent="-482600" algn="l" rtl="0">
              <a:spcBef>
                <a:spcPts val="0"/>
              </a:spcBef>
              <a:spcAft>
                <a:spcPts val="0"/>
              </a:spcAft>
              <a:buSzPts val="2200"/>
              <a:buChar char="•"/>
            </a:pPr>
            <a:r>
              <a:rPr lang="en-US" sz="2200"/>
              <a:t>It is the policy of the DOE to respect the privacy of all parties and witnesses to reports made under this regulation. However, the need for confidentiality must be balanced against the obligation to cooperate with police investigations, to provide due process, and/or to take necessary action to investigate or resolve the report, including providing supports and interventions. Therefore, information regarding the report may be disclosed in appropriate circumstances or as required by law or where necessary to protect a student whose safety or well-being is at risk.</a:t>
            </a:r>
            <a:endParaRPr sz="2200"/>
          </a:p>
          <a:p>
            <a:pPr marL="342900" lvl="0" indent="-482600" algn="l" rtl="0">
              <a:spcBef>
                <a:spcPts val="1221"/>
              </a:spcBef>
              <a:spcAft>
                <a:spcPts val="0"/>
              </a:spcAft>
              <a:buSzPts val="2200"/>
              <a:buChar char="•"/>
            </a:pPr>
            <a:r>
              <a:rPr lang="en-US" sz="2200"/>
              <a:t>The DOE respects the privacy of all complaints being made. </a:t>
            </a:r>
            <a:endParaRPr sz="2200"/>
          </a:p>
          <a:p>
            <a:pPr marL="342900" lvl="0" indent="-482600" algn="l" rtl="0">
              <a:spcBef>
                <a:spcPts val="1221"/>
              </a:spcBef>
              <a:spcAft>
                <a:spcPts val="0"/>
              </a:spcAft>
              <a:buSzPts val="2200"/>
              <a:buChar char="•"/>
            </a:pPr>
            <a:r>
              <a:rPr lang="en-US" sz="2200"/>
              <a:t>Therefore, the parents of the alleged victim may only be notified of any follow-up action, interventions or supports that pertain to the alleged victim and the parents of the accused student may only be notified of any follow-up action, interventions or supports that pertain to the accused student. </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566" name="Google Shape;566;g2d8befde041_6_179"/>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67" name="Google Shape;567;g2d8befde041_6_179"/>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a:p>
        </p:txBody>
      </p:sp>
      <p:pic>
        <p:nvPicPr>
          <p:cNvPr id="568" name="Google Shape;568;g2d8befde041_6_179"/>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d8befde041_6_235"/>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4" name="Google Shape;574;g2d8befde041_6_235"/>
          <p:cNvSpPr txBox="1">
            <a:spLocks noGrp="1"/>
          </p:cNvSpPr>
          <p:nvPr>
            <p:ph type="title"/>
          </p:nvPr>
        </p:nvSpPr>
        <p:spPr>
          <a:xfrm>
            <a:off x="208775" y="427275"/>
            <a:ext cx="10515600" cy="1169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3500">
                <a:solidFill>
                  <a:srgbClr val="003366"/>
                </a:solidFill>
              </a:rPr>
              <a:t>Escalation Assistance from Superintendent and Family Support Coordinator</a:t>
            </a:r>
            <a:endParaRPr sz="3500"/>
          </a:p>
        </p:txBody>
      </p:sp>
      <p:sp>
        <p:nvSpPr>
          <p:cNvPr id="575" name="Google Shape;575;g2d8befde041_6_235"/>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482600" algn="l" rtl="0">
              <a:spcBef>
                <a:spcPts val="0"/>
              </a:spcBef>
              <a:spcAft>
                <a:spcPts val="0"/>
              </a:spcAft>
              <a:buSzPts val="2200"/>
              <a:buChar char="•"/>
            </a:pPr>
            <a:r>
              <a:rPr lang="en-US" sz="2200"/>
              <a:t>You believe school staff retaliated against you or your child for making a prior A-831 student-to-student sexual harassment) or A-832 Complaint ( student-to-student discrimination, harassment, intimidation and/or bullying) at the same school; or</a:t>
            </a:r>
            <a:endParaRPr sz="2200"/>
          </a:p>
          <a:p>
            <a:pPr marL="342900" lvl="0" indent="-482600" algn="l" rtl="0">
              <a:spcBef>
                <a:spcPts val="1221"/>
              </a:spcBef>
              <a:spcAft>
                <a:spcPts val="0"/>
              </a:spcAft>
              <a:buSzPts val="2200"/>
              <a:buChar char="•"/>
            </a:pPr>
            <a:r>
              <a:rPr lang="en-US" sz="2200"/>
              <a:t>Your child has been the victim of two or more A-831 or A-832 Complaints in the same school year that were determined to be material incidents (i.e., violations of Chancellor’s Regulations A-831 or A-832); or</a:t>
            </a:r>
            <a:endParaRPr sz="2200"/>
          </a:p>
          <a:p>
            <a:pPr marL="342900" lvl="0" indent="-482600" algn="l" rtl="0">
              <a:spcBef>
                <a:spcPts val="1221"/>
              </a:spcBef>
              <a:spcAft>
                <a:spcPts val="0"/>
              </a:spcAft>
              <a:buSzPts val="2200"/>
              <a:buChar char="•"/>
            </a:pPr>
            <a:r>
              <a:rPr lang="en-US" sz="2200"/>
              <a:t>You did not receive a Notice of Determination from the school within 10 school days of the school’s receipt of the open A-831 or A-832 Complaint.</a:t>
            </a:r>
            <a:endParaRPr sz="2200"/>
          </a:p>
          <a:p>
            <a:pPr marL="342900" lvl="0" indent="-482600" algn="l" rtl="0">
              <a:spcBef>
                <a:spcPts val="1221"/>
              </a:spcBef>
              <a:spcAft>
                <a:spcPts val="0"/>
              </a:spcAft>
              <a:buSzPts val="2200"/>
              <a:buChar char="•"/>
            </a:pPr>
            <a:r>
              <a:rPr lang="en-US" sz="2200"/>
              <a:t>The victim, accused, and/or witnesses need additional help accessing supports and interventions regarding an A-831 or A-832 Complaint reported to the school. </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576" name="Google Shape;576;g2d8befde041_6_235"/>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77" name="Google Shape;577;g2d8befde041_6_235"/>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a:p>
        </p:txBody>
      </p:sp>
      <p:pic>
        <p:nvPicPr>
          <p:cNvPr id="578" name="Google Shape;578;g2d8befde041_6_235"/>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d8befde041_6_24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4" name="Google Shape;584;g2d8befde041_6_244"/>
          <p:cNvSpPr txBox="1">
            <a:spLocks noGrp="1"/>
          </p:cNvSpPr>
          <p:nvPr>
            <p:ph type="title"/>
          </p:nvPr>
        </p:nvSpPr>
        <p:spPr>
          <a:xfrm>
            <a:off x="208775" y="28875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Request for Escalation Staff Assistance Form</a:t>
            </a:r>
            <a:endParaRPr sz="5000"/>
          </a:p>
        </p:txBody>
      </p:sp>
      <p:sp>
        <p:nvSpPr>
          <p:cNvPr id="585" name="Google Shape;585;g2d8befde041_6_24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586" name="Google Shape;586;g2d8befde041_6_24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a:p>
        </p:txBody>
      </p:sp>
      <p:pic>
        <p:nvPicPr>
          <p:cNvPr id="587" name="Google Shape;587;g2d8befde041_6_244"/>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588" name="Google Shape;588;g2d8befde041_6_244"/>
          <p:cNvSpPr txBox="1"/>
          <p:nvPr/>
        </p:nvSpPr>
        <p:spPr>
          <a:xfrm>
            <a:off x="430575" y="2787025"/>
            <a:ext cx="5154000" cy="24936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None/>
            </a:pPr>
            <a:r>
              <a:rPr lang="en-US" sz="3000">
                <a:solidFill>
                  <a:schemeClr val="dk1"/>
                </a:solidFill>
              </a:rPr>
              <a:t>The list of superintendents</a:t>
            </a:r>
            <a:endParaRPr sz="3000">
              <a:solidFill>
                <a:schemeClr val="dk1"/>
              </a:solidFill>
            </a:endParaRPr>
          </a:p>
          <a:p>
            <a:pPr marL="342900" lvl="0" indent="-342900" algn="l" rtl="0">
              <a:spcBef>
                <a:spcPts val="0"/>
              </a:spcBef>
              <a:spcAft>
                <a:spcPts val="0"/>
              </a:spcAft>
              <a:buNone/>
            </a:pPr>
            <a:r>
              <a:rPr lang="en-US" sz="3000">
                <a:solidFill>
                  <a:schemeClr val="dk1"/>
                </a:solidFill>
              </a:rPr>
              <a:t>and their Family Support</a:t>
            </a:r>
            <a:endParaRPr sz="3000">
              <a:solidFill>
                <a:schemeClr val="dk1"/>
              </a:solidFill>
            </a:endParaRPr>
          </a:p>
          <a:p>
            <a:pPr marL="342900" lvl="0" indent="-342900" algn="l" rtl="0">
              <a:spcBef>
                <a:spcPts val="0"/>
              </a:spcBef>
              <a:spcAft>
                <a:spcPts val="0"/>
              </a:spcAft>
              <a:buNone/>
            </a:pPr>
            <a:r>
              <a:rPr lang="en-US" sz="3000">
                <a:solidFill>
                  <a:schemeClr val="dk1"/>
                </a:solidFill>
              </a:rPr>
              <a:t>Coordinators can be found</a:t>
            </a:r>
            <a:endParaRPr sz="3000">
              <a:solidFill>
                <a:schemeClr val="dk1"/>
              </a:solidFill>
            </a:endParaRPr>
          </a:p>
          <a:p>
            <a:pPr marL="342900" lvl="0" indent="-342900" algn="l" rtl="0">
              <a:spcBef>
                <a:spcPts val="0"/>
              </a:spcBef>
              <a:spcAft>
                <a:spcPts val="0"/>
              </a:spcAft>
              <a:buNone/>
            </a:pPr>
            <a:r>
              <a:rPr lang="en-US" sz="3000">
                <a:solidFill>
                  <a:schemeClr val="dk1"/>
                </a:solidFill>
              </a:rPr>
              <a:t>on the </a:t>
            </a:r>
            <a:r>
              <a:rPr lang="en-US" sz="3000" u="sng">
                <a:solidFill>
                  <a:srgbClr val="6699CC"/>
                </a:solidFill>
                <a:hlinkClick r:id="rId4">
                  <a:extLst>
                    <a:ext uri="{A12FA001-AC4F-418D-AE19-62706E023703}">
                      <ahyp:hlinkClr xmlns:ahyp="http://schemas.microsoft.com/office/drawing/2018/hyperlinkcolor" val="tx"/>
                    </a:ext>
                  </a:extLst>
                </a:hlinkClick>
              </a:rPr>
              <a:t>Superintendents</a:t>
            </a:r>
            <a:endParaRPr/>
          </a:p>
          <a:p>
            <a:pPr marL="342900" lvl="0" indent="-342900" algn="l" rtl="0">
              <a:spcBef>
                <a:spcPts val="0"/>
              </a:spcBef>
              <a:spcAft>
                <a:spcPts val="0"/>
              </a:spcAft>
              <a:buNone/>
            </a:pPr>
            <a:r>
              <a:rPr lang="en-US" sz="3000" u="sng">
                <a:solidFill>
                  <a:srgbClr val="6699CC"/>
                </a:solidFill>
              </a:rPr>
              <a:t>p</a:t>
            </a:r>
            <a:r>
              <a:rPr lang="en-US" sz="3000" u="sng">
                <a:solidFill>
                  <a:srgbClr val="6699CC"/>
                </a:solidFill>
                <a:hlinkClick r:id="rId4">
                  <a:extLst>
                    <a:ext uri="{A12FA001-AC4F-418D-AE19-62706E023703}">
                      <ahyp:hlinkClr xmlns:ahyp="http://schemas.microsoft.com/office/drawing/2018/hyperlinkcolor" val="tx"/>
                    </a:ext>
                  </a:extLst>
                </a:hlinkClick>
              </a:rPr>
              <a:t>age</a:t>
            </a:r>
            <a:r>
              <a:rPr lang="en-US" sz="3000">
                <a:solidFill>
                  <a:srgbClr val="666666"/>
                </a:solidFill>
              </a:rPr>
              <a:t> </a:t>
            </a:r>
            <a:r>
              <a:rPr lang="en-US" sz="3000">
                <a:solidFill>
                  <a:schemeClr val="dk1"/>
                </a:solidFill>
              </a:rPr>
              <a:t>of the DOE website.</a:t>
            </a:r>
            <a:endParaRPr sz="3000">
              <a:solidFill>
                <a:schemeClr val="dk1"/>
              </a:solidFill>
            </a:endParaRPr>
          </a:p>
        </p:txBody>
      </p:sp>
      <p:pic>
        <p:nvPicPr>
          <p:cNvPr id="589" name="Google Shape;589;g2d8befde041_6_244"/>
          <p:cNvPicPr preferRelativeResize="0"/>
          <p:nvPr/>
        </p:nvPicPr>
        <p:blipFill rotWithShape="1">
          <a:blip r:embed="rId5">
            <a:alphaModFix/>
          </a:blip>
          <a:srcRect/>
          <a:stretch/>
        </p:blipFill>
        <p:spPr>
          <a:xfrm>
            <a:off x="5790578" y="2173500"/>
            <a:ext cx="6055843" cy="3762103"/>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2d8befde041_0_1381"/>
          <p:cNvSpPr txBox="1">
            <a:spLocks noGrp="1"/>
          </p:cNvSpPr>
          <p:nvPr>
            <p:ph type="title"/>
          </p:nvPr>
        </p:nvSpPr>
        <p:spPr>
          <a:xfrm>
            <a:off x="6537025" y="1751200"/>
            <a:ext cx="5441100" cy="315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6100"/>
              <a:t>Part III:</a:t>
            </a:r>
            <a:endParaRPr sz="6100"/>
          </a:p>
          <a:p>
            <a:pPr marL="0" lvl="0" indent="0" algn="ctr" rtl="0">
              <a:spcBef>
                <a:spcPts val="0"/>
              </a:spcBef>
              <a:spcAft>
                <a:spcPts val="0"/>
              </a:spcAft>
              <a:buClr>
                <a:schemeClr val="dk1"/>
              </a:buClr>
              <a:buSzPts val="1100"/>
              <a:buFont typeface="Arial"/>
              <a:buNone/>
            </a:pPr>
            <a:r>
              <a:rPr lang="en-US" sz="6100"/>
              <a:t>Cyberbullying and Protection</a:t>
            </a:r>
            <a:endParaRPr sz="6100"/>
          </a:p>
          <a:p>
            <a:pPr marL="0" lvl="0" indent="0" algn="ctr" rtl="0">
              <a:spcBef>
                <a:spcPts val="0"/>
              </a:spcBef>
              <a:spcAft>
                <a:spcPts val="0"/>
              </a:spcAft>
              <a:buSzPts val="990"/>
              <a:buNone/>
            </a:pPr>
            <a:endParaRPr sz="7660"/>
          </a:p>
        </p:txBody>
      </p:sp>
      <p:sp>
        <p:nvSpPr>
          <p:cNvPr id="596" name="Google Shape;596;g2d8befde041_0_1381"/>
          <p:cNvSpPr txBox="1">
            <a:spLocks noGrp="1"/>
          </p:cNvSpPr>
          <p:nvPr>
            <p:ph type="sldNum" idx="12"/>
          </p:nvPr>
        </p:nvSpPr>
        <p:spPr>
          <a:xfrm>
            <a:off x="10889975" y="6198579"/>
            <a:ext cx="463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a:p>
        </p:txBody>
      </p:sp>
      <p:pic>
        <p:nvPicPr>
          <p:cNvPr id="597" name="Google Shape;597;g2d8befde041_0_1381"/>
          <p:cNvPicPr preferRelativeResize="0"/>
          <p:nvPr/>
        </p:nvPicPr>
        <p:blipFill>
          <a:blip r:embed="rId3">
            <a:alphaModFix/>
          </a:blip>
          <a:stretch>
            <a:fillRect/>
          </a:stretch>
        </p:blipFill>
        <p:spPr>
          <a:xfrm>
            <a:off x="0" y="0"/>
            <a:ext cx="6157711" cy="68579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d8befde041_6_275"/>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3" name="Google Shape;613;g2d8befde041_6_275"/>
          <p:cNvSpPr txBox="1">
            <a:spLocks noGrp="1"/>
          </p:cNvSpPr>
          <p:nvPr>
            <p:ph type="title"/>
          </p:nvPr>
        </p:nvSpPr>
        <p:spPr>
          <a:xfrm>
            <a:off x="208775" y="506375"/>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What is Cyberbullying?</a:t>
            </a:r>
            <a:endParaRPr sz="6000"/>
          </a:p>
        </p:txBody>
      </p:sp>
      <p:sp>
        <p:nvSpPr>
          <p:cNvPr id="614" name="Google Shape;614;g2d8befde041_6_275"/>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Autofit/>
          </a:bodyPr>
          <a:lstStyle/>
          <a:p>
            <a:pPr marL="342900" lvl="0" indent="-565150" algn="l" rtl="0">
              <a:spcBef>
                <a:spcPts val="0"/>
              </a:spcBef>
              <a:spcAft>
                <a:spcPts val="0"/>
              </a:spcAft>
              <a:buSzPts val="3500"/>
              <a:buChar char="•"/>
            </a:pPr>
            <a:r>
              <a:rPr lang="en-US" sz="3500"/>
              <a:t>Discrimination, harassment, intimidation and/or bullying includes electronically transmitted communications and cyberbullying (e.g., via technology including, but not limited to  internet; cell phone; email; personal digital assistant; wireless handheld device; social media; blogs; texting; apps; chat rooms; and gaming systems).</a:t>
            </a:r>
            <a:endParaRPr sz="3500"/>
          </a:p>
          <a:p>
            <a:pPr marL="228600" lvl="0" indent="-101600" algn="l" rtl="0">
              <a:lnSpc>
                <a:spcPct val="100000"/>
              </a:lnSpc>
              <a:spcBef>
                <a:spcPts val="1000"/>
              </a:spcBef>
              <a:spcAft>
                <a:spcPts val="0"/>
              </a:spcAft>
              <a:buClr>
                <a:schemeClr val="dk1"/>
              </a:buClr>
              <a:buSzPts val="2000"/>
              <a:buNone/>
            </a:pPr>
            <a:endParaRPr sz="3300"/>
          </a:p>
        </p:txBody>
      </p:sp>
      <p:sp>
        <p:nvSpPr>
          <p:cNvPr id="615" name="Google Shape;615;g2d8befde041_6_275"/>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16" name="Google Shape;616;g2d8befde041_6_275"/>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34</a:t>
            </a:fld>
            <a:endParaRPr/>
          </a:p>
        </p:txBody>
      </p:sp>
      <p:pic>
        <p:nvPicPr>
          <p:cNvPr id="617" name="Google Shape;617;g2d8befde041_6_275"/>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d8befde041_6_266"/>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3" name="Google Shape;623;g2d8befde041_6_266"/>
          <p:cNvSpPr txBox="1">
            <a:spLocks noGrp="1"/>
          </p:cNvSpPr>
          <p:nvPr>
            <p:ph type="title"/>
          </p:nvPr>
        </p:nvSpPr>
        <p:spPr>
          <a:xfrm>
            <a:off x="374375" y="4224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Parent Responsibilities</a:t>
            </a:r>
            <a:endParaRPr sz="6000"/>
          </a:p>
        </p:txBody>
      </p:sp>
      <p:sp>
        <p:nvSpPr>
          <p:cNvPr id="624" name="Google Shape;624;g2d8befde041_6_266"/>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482600" algn="l" rtl="0">
              <a:spcBef>
                <a:spcPts val="0"/>
              </a:spcBef>
              <a:spcAft>
                <a:spcPts val="0"/>
              </a:spcAft>
              <a:buSzPts val="2200"/>
              <a:buChar char="•"/>
            </a:pPr>
            <a:r>
              <a:rPr lang="en-US" sz="2200"/>
              <a:t>Make sure your child acts responsibly. </a:t>
            </a:r>
            <a:endParaRPr sz="2200"/>
          </a:p>
          <a:p>
            <a:pPr marL="342900" lvl="0" indent="-482600" algn="l" rtl="0">
              <a:spcBef>
                <a:spcPts val="1320"/>
              </a:spcBef>
              <a:spcAft>
                <a:spcPts val="0"/>
              </a:spcAft>
              <a:buSzPts val="2200"/>
              <a:buChar char="•"/>
            </a:pPr>
            <a:r>
              <a:rPr lang="en-US" sz="2200"/>
              <a:t>Keep track of your children's online use when they are not in school—including mobile apps, online games, and other social media</a:t>
            </a:r>
            <a:endParaRPr sz="2200"/>
          </a:p>
          <a:p>
            <a:pPr marL="342900" lvl="0" indent="-482600" algn="l" rtl="0">
              <a:spcBef>
                <a:spcPts val="1320"/>
              </a:spcBef>
              <a:spcAft>
                <a:spcPts val="0"/>
              </a:spcAft>
              <a:buSzPts val="2200"/>
              <a:buChar char="•"/>
            </a:pPr>
            <a:r>
              <a:rPr lang="en-US" sz="2200"/>
              <a:t>Share values with your children and talk with them about what is—and is not—acceptable online behavior.</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625" name="Google Shape;625;g2d8befde041_6_266"/>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26" name="Google Shape;626;g2d8befde041_6_266"/>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a:p>
        </p:txBody>
      </p:sp>
      <p:pic>
        <p:nvPicPr>
          <p:cNvPr id="627" name="Google Shape;627;g2d8befde041_6_266"/>
          <p:cNvPicPr preferRelativeResize="0"/>
          <p:nvPr/>
        </p:nvPicPr>
        <p:blipFill>
          <a:blip r:embed="rId3">
            <a:alphaModFix/>
          </a:blip>
          <a:stretch>
            <a:fillRect/>
          </a:stretch>
        </p:blipFill>
        <p:spPr>
          <a:xfrm>
            <a:off x="490375" y="5972341"/>
            <a:ext cx="1628775" cy="638175"/>
          </a:xfrm>
          <a:prstGeom prst="rect">
            <a:avLst/>
          </a:prstGeom>
          <a:noFill/>
          <a:ln>
            <a:noFill/>
          </a:ln>
        </p:spPr>
      </p:pic>
      <p:pic>
        <p:nvPicPr>
          <p:cNvPr id="628" name="Google Shape;628;g2d8befde041_6_266" title="image of different social media apps"/>
          <p:cNvPicPr preferRelativeResize="0"/>
          <p:nvPr/>
        </p:nvPicPr>
        <p:blipFill rotWithShape="1">
          <a:blip r:embed="rId4">
            <a:alphaModFix/>
          </a:blip>
          <a:srcRect/>
          <a:stretch/>
        </p:blipFill>
        <p:spPr>
          <a:xfrm>
            <a:off x="2167139" y="3987938"/>
            <a:ext cx="6615112" cy="22106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2d8befde041_6_302"/>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4" name="Google Shape;634;g2d8befde041_6_302"/>
          <p:cNvSpPr txBox="1">
            <a:spLocks noGrp="1"/>
          </p:cNvSpPr>
          <p:nvPr>
            <p:ph type="title"/>
          </p:nvPr>
        </p:nvSpPr>
        <p:spPr>
          <a:xfrm>
            <a:off x="100375" y="191550"/>
            <a:ext cx="11727000" cy="1477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4500">
                <a:solidFill>
                  <a:srgbClr val="003366"/>
                </a:solidFill>
              </a:rPr>
              <a:t>What You Can Do About Bullying: If Your Child is Bullying</a:t>
            </a:r>
            <a:endParaRPr sz="4500"/>
          </a:p>
        </p:txBody>
      </p:sp>
      <p:sp>
        <p:nvSpPr>
          <p:cNvPr id="635" name="Google Shape;635;g2d8befde041_6_302"/>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495300" algn="l" rtl="0">
              <a:spcBef>
                <a:spcPts val="0"/>
              </a:spcBef>
              <a:spcAft>
                <a:spcPts val="0"/>
              </a:spcAft>
              <a:buSzPts val="2400"/>
              <a:buChar char="•"/>
            </a:pPr>
            <a:r>
              <a:rPr lang="en-US" sz="2400"/>
              <a:t>Involve your child in making amends or repairing the situation. The goal is to help them see how their actions affect others. </a:t>
            </a:r>
            <a:endParaRPr sz="2200"/>
          </a:p>
          <a:p>
            <a:pPr marL="342900" lvl="0" indent="-495300" algn="l" rtl="0">
              <a:spcBef>
                <a:spcPts val="1440"/>
              </a:spcBef>
              <a:spcAft>
                <a:spcPts val="0"/>
              </a:spcAft>
              <a:buSzPts val="2400"/>
              <a:buChar char="•"/>
            </a:pPr>
            <a:r>
              <a:rPr lang="en-US" sz="2400"/>
              <a:t>Your child can benefit from participating in positive activities. Involvement in sports and clubs can enable them to take leadership roles and make friends without feeling the need to bully.</a:t>
            </a:r>
            <a:endParaRPr sz="2200"/>
          </a:p>
          <a:p>
            <a:pPr marL="342900" lvl="0" indent="-495300" algn="l" rtl="0">
              <a:spcBef>
                <a:spcPts val="1440"/>
              </a:spcBef>
              <a:spcAft>
                <a:spcPts val="0"/>
              </a:spcAft>
              <a:buSzPts val="2400"/>
              <a:buChar char="•"/>
            </a:pPr>
            <a:r>
              <a:rPr lang="en-US" sz="2400"/>
              <a:t>Other times children act out because something else—issues at home, stress—is going on in their lives. They also may have been bullied. </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636" name="Google Shape;636;g2d8befde041_6_30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37" name="Google Shape;637;g2d8befde041_6_30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36</a:t>
            </a:fld>
            <a:endParaRPr/>
          </a:p>
        </p:txBody>
      </p:sp>
      <p:pic>
        <p:nvPicPr>
          <p:cNvPr id="638" name="Google Shape;638;g2d8befde041_6_302"/>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d8befde041_6_293"/>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4" name="Google Shape;644;g2d8befde041_6_293"/>
          <p:cNvSpPr txBox="1">
            <a:spLocks noGrp="1"/>
          </p:cNvSpPr>
          <p:nvPr>
            <p:ph type="title"/>
          </p:nvPr>
        </p:nvSpPr>
        <p:spPr>
          <a:xfrm>
            <a:off x="490375" y="55855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Student Responsibilities</a:t>
            </a:r>
            <a:endParaRPr sz="6000"/>
          </a:p>
        </p:txBody>
      </p:sp>
      <p:sp>
        <p:nvSpPr>
          <p:cNvPr id="645" name="Google Shape;645;g2d8befde041_6_293"/>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fontScale="92500" lnSpcReduction="10000"/>
          </a:bodyPr>
          <a:lstStyle/>
          <a:p>
            <a:pPr marL="342900" lvl="0" indent="-472122" algn="l" rtl="0">
              <a:spcBef>
                <a:spcPts val="0"/>
              </a:spcBef>
              <a:spcAft>
                <a:spcPts val="0"/>
              </a:spcAft>
              <a:buSzPct val="100000"/>
              <a:buChar char="•"/>
            </a:pPr>
            <a:r>
              <a:rPr lang="en-US" sz="2200"/>
              <a:t>Follow all school and class rules for using technology</a:t>
            </a:r>
            <a:endParaRPr sz="2200"/>
          </a:p>
          <a:p>
            <a:pPr marL="342900" lvl="0" indent="-472122" algn="l" rtl="0">
              <a:spcBef>
                <a:spcPts val="1221"/>
              </a:spcBef>
              <a:spcAft>
                <a:spcPts val="0"/>
              </a:spcAft>
              <a:buSzPct val="100000"/>
              <a:buChar char="•"/>
            </a:pPr>
            <a:r>
              <a:rPr lang="en-US" sz="2200"/>
              <a:t>Collaborate in positive ways that help you learn</a:t>
            </a:r>
            <a:endParaRPr sz="2200"/>
          </a:p>
          <a:p>
            <a:pPr marL="342900" lvl="0" indent="-472122" algn="l" rtl="0">
              <a:spcBef>
                <a:spcPts val="1221"/>
              </a:spcBef>
              <a:spcAft>
                <a:spcPts val="0"/>
              </a:spcAft>
              <a:buSzPct val="100000"/>
              <a:buChar char="•"/>
            </a:pPr>
            <a:r>
              <a:rPr lang="en-US" sz="2200"/>
              <a:t>Use technology to support an inclusive school community</a:t>
            </a:r>
            <a:endParaRPr sz="2200"/>
          </a:p>
          <a:p>
            <a:pPr marL="342900" lvl="0" indent="-472122" algn="l" rtl="0">
              <a:spcBef>
                <a:spcPts val="1221"/>
              </a:spcBef>
              <a:spcAft>
                <a:spcPts val="0"/>
              </a:spcAft>
              <a:buSzPct val="100000"/>
              <a:buChar char="•"/>
            </a:pPr>
            <a:r>
              <a:rPr lang="en-US" sz="2200"/>
              <a:t>Act responsibly to all—both online and face-to-face</a:t>
            </a:r>
            <a:endParaRPr sz="2200"/>
          </a:p>
          <a:p>
            <a:pPr marL="342900" lvl="0" indent="-472122" algn="l" rtl="0">
              <a:spcBef>
                <a:spcPts val="1221"/>
              </a:spcBef>
              <a:spcAft>
                <a:spcPts val="0"/>
              </a:spcAft>
              <a:buSzPct val="100000"/>
              <a:buChar char="•"/>
            </a:pPr>
            <a:r>
              <a:rPr lang="en-US" sz="2200"/>
              <a:t>Only use accounts that belong to you</a:t>
            </a:r>
            <a:endParaRPr sz="2200"/>
          </a:p>
          <a:p>
            <a:pPr marL="342900" lvl="0" indent="-472122" algn="l" rtl="0">
              <a:spcBef>
                <a:spcPts val="1221"/>
              </a:spcBef>
              <a:spcAft>
                <a:spcPts val="0"/>
              </a:spcAft>
              <a:buSzPct val="100000"/>
              <a:buChar char="•"/>
            </a:pPr>
            <a:r>
              <a:rPr lang="en-US" sz="2200"/>
              <a:t>Protect passwords—don’t share them with others</a:t>
            </a:r>
            <a:endParaRPr sz="2200"/>
          </a:p>
          <a:p>
            <a:pPr marL="342900" lvl="0" indent="-472122" algn="l" rtl="0">
              <a:spcBef>
                <a:spcPts val="1221"/>
              </a:spcBef>
              <a:spcAft>
                <a:spcPts val="0"/>
              </a:spcAft>
              <a:buSzPct val="100000"/>
              <a:buChar char="•"/>
            </a:pPr>
            <a:r>
              <a:rPr lang="en-US" sz="2200"/>
              <a:t>Don’t automatically save passwords on school devices</a:t>
            </a:r>
            <a:endParaRPr sz="2200"/>
          </a:p>
          <a:p>
            <a:pPr marL="342900" lvl="0" indent="-472122" algn="l" rtl="0">
              <a:spcBef>
                <a:spcPts val="1221"/>
              </a:spcBef>
              <a:spcAft>
                <a:spcPts val="0"/>
              </a:spcAft>
              <a:buSzPct val="100000"/>
              <a:buChar char="•"/>
            </a:pPr>
            <a:r>
              <a:rPr lang="en-US" sz="2200"/>
              <a:t>Don’t give out personal information online without your parent’s permission</a:t>
            </a:r>
            <a:endParaRPr sz="2200"/>
          </a:p>
          <a:p>
            <a:pPr marL="342900" lvl="0" indent="-472122" algn="l" rtl="0">
              <a:spcBef>
                <a:spcPts val="1221"/>
              </a:spcBef>
              <a:spcAft>
                <a:spcPts val="0"/>
              </a:spcAft>
              <a:buSzPct val="100000"/>
              <a:buChar char="•"/>
            </a:pPr>
            <a:r>
              <a:rPr lang="en-US" sz="2200"/>
              <a:t>Have permission from you before meeting anyone in person that they have met only online</a:t>
            </a:r>
            <a:endParaRPr sz="2200"/>
          </a:p>
          <a:p>
            <a:pPr marL="228600" lvl="0" indent="-101600" algn="l" rtl="0">
              <a:lnSpc>
                <a:spcPct val="100000"/>
              </a:lnSpc>
              <a:spcBef>
                <a:spcPts val="1000"/>
              </a:spcBef>
              <a:spcAft>
                <a:spcPts val="0"/>
              </a:spcAft>
              <a:buClr>
                <a:schemeClr val="dk1"/>
              </a:buClr>
              <a:buSzPct val="100000"/>
              <a:buNone/>
            </a:pPr>
            <a:endParaRPr sz="2000"/>
          </a:p>
        </p:txBody>
      </p:sp>
      <p:sp>
        <p:nvSpPr>
          <p:cNvPr id="646" name="Google Shape;646;g2d8befde041_6_29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47" name="Google Shape;647;g2d8befde041_6_29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37</a:t>
            </a:fld>
            <a:endParaRPr/>
          </a:p>
        </p:txBody>
      </p:sp>
      <p:pic>
        <p:nvPicPr>
          <p:cNvPr id="648" name="Google Shape;648;g2d8befde041_6_293"/>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d8befde041_6_330"/>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4" name="Google Shape;654;g2d8befde041_6_330"/>
          <p:cNvSpPr txBox="1">
            <a:spLocks noGrp="1"/>
          </p:cNvSpPr>
          <p:nvPr>
            <p:ph type="title"/>
          </p:nvPr>
        </p:nvSpPr>
        <p:spPr>
          <a:xfrm>
            <a:off x="374375" y="31105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Families, Students, and Social Media</a:t>
            </a:r>
            <a:endParaRPr sz="5000"/>
          </a:p>
        </p:txBody>
      </p:sp>
      <p:sp>
        <p:nvSpPr>
          <p:cNvPr id="655" name="Google Shape;655;g2d8befde041_6_330"/>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a:latin typeface="Calibri"/>
                <a:ea typeface="Calibri"/>
                <a:cs typeface="Calibri"/>
                <a:sym typeface="Calibri"/>
              </a:rPr>
              <a:t>As a suggestion keep computers in shared areas of the household and restrict usage of the Internet to certain hours of the day.</a:t>
            </a:r>
            <a:endParaRPr sz="2200"/>
          </a:p>
          <a:p>
            <a:pPr marL="0" lvl="0" indent="0" algn="l" rtl="0">
              <a:spcBef>
                <a:spcPts val="336"/>
              </a:spcBef>
              <a:spcAft>
                <a:spcPts val="0"/>
              </a:spcAft>
              <a:buNone/>
            </a:pPr>
            <a:endParaRPr sz="2400">
              <a:latin typeface="Calibri"/>
              <a:ea typeface="Calibri"/>
              <a:cs typeface="Calibri"/>
              <a:sym typeface="Calibri"/>
            </a:endParaRPr>
          </a:p>
          <a:p>
            <a:pPr marL="0" lvl="0" indent="0" algn="l" rtl="0">
              <a:spcBef>
                <a:spcPts val="336"/>
              </a:spcBef>
              <a:spcAft>
                <a:spcPts val="0"/>
              </a:spcAft>
              <a:buNone/>
            </a:pPr>
            <a:r>
              <a:rPr lang="en-US" sz="2400">
                <a:latin typeface="Calibri"/>
                <a:ea typeface="Calibri"/>
                <a:cs typeface="Calibri"/>
                <a:sym typeface="Calibri"/>
              </a:rPr>
              <a:t>Remember many cell phones have Wi-Fi access – without a data plan students can still get online on their phones.</a:t>
            </a:r>
            <a:endParaRPr sz="2200"/>
          </a:p>
          <a:p>
            <a:pPr marL="342900" lvl="0" indent="-342900" algn="l" rtl="0">
              <a:spcBef>
                <a:spcPts val="924"/>
              </a:spcBef>
              <a:spcAft>
                <a:spcPts val="0"/>
              </a:spcAft>
              <a:buNone/>
            </a:pPr>
            <a:endParaRPr sz="2200"/>
          </a:p>
          <a:p>
            <a:pPr marL="342900" lvl="0" indent="-384810" algn="l" rtl="0">
              <a:spcBef>
                <a:spcPts val="924"/>
              </a:spcBef>
              <a:spcAft>
                <a:spcPts val="0"/>
              </a:spcAft>
              <a:buSzPts val="2200"/>
              <a:buChar char="•"/>
            </a:pPr>
            <a:r>
              <a:rPr lang="en-US" sz="2200"/>
              <a:t>Create a positive digital image</a:t>
            </a:r>
            <a:endParaRPr sz="2200"/>
          </a:p>
          <a:p>
            <a:pPr marL="342900" lvl="0" indent="-384810" algn="l" rtl="0">
              <a:spcBef>
                <a:spcPts val="924"/>
              </a:spcBef>
              <a:spcAft>
                <a:spcPts val="0"/>
              </a:spcAft>
              <a:buSzPts val="2200"/>
              <a:buChar char="•"/>
            </a:pPr>
            <a:r>
              <a:rPr lang="en-US" sz="2200"/>
              <a:t>Post Responsibly</a:t>
            </a:r>
            <a:endParaRPr sz="2200"/>
          </a:p>
          <a:p>
            <a:pPr marL="342900" lvl="0" indent="-384810" algn="l" rtl="0">
              <a:spcBef>
                <a:spcPts val="924"/>
              </a:spcBef>
              <a:spcAft>
                <a:spcPts val="0"/>
              </a:spcAft>
              <a:buSzPts val="2200"/>
              <a:buChar char="•"/>
            </a:pPr>
            <a:r>
              <a:rPr lang="en-US" sz="2200"/>
              <a:t>Consider the Consequences</a:t>
            </a:r>
            <a:endParaRPr sz="2200"/>
          </a:p>
          <a:p>
            <a:pPr marL="342900" lvl="0" indent="-384810" algn="l" rtl="0">
              <a:spcBef>
                <a:spcPts val="924"/>
              </a:spcBef>
              <a:spcAft>
                <a:spcPts val="0"/>
              </a:spcAft>
              <a:buSzPts val="2200"/>
              <a:buChar char="•"/>
            </a:pPr>
            <a:r>
              <a:rPr lang="en-US" sz="2200"/>
              <a:t>Take Threats of Cyberbullying Seriously</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656" name="Google Shape;656;g2d8befde041_6_330"/>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57" name="Google Shape;657;g2d8befde041_6_330"/>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38</a:t>
            </a:fld>
            <a:endParaRPr/>
          </a:p>
        </p:txBody>
      </p:sp>
      <p:pic>
        <p:nvPicPr>
          <p:cNvPr id="658" name="Google Shape;658;g2d8befde041_6_330"/>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2d8befde041_6_28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4" name="Google Shape;664;g2d8befde041_6_284"/>
          <p:cNvSpPr txBox="1">
            <a:spLocks noGrp="1"/>
          </p:cNvSpPr>
          <p:nvPr>
            <p:ph type="title"/>
          </p:nvPr>
        </p:nvSpPr>
        <p:spPr>
          <a:xfrm>
            <a:off x="208775" y="558575"/>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Manage Your Online Image</a:t>
            </a:r>
            <a:endParaRPr sz="6000"/>
          </a:p>
        </p:txBody>
      </p:sp>
      <p:sp>
        <p:nvSpPr>
          <p:cNvPr id="665" name="Google Shape;665;g2d8befde041_6_284"/>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None/>
            </a:pPr>
            <a:r>
              <a:rPr lang="en-US" sz="2200"/>
              <a:t>Remind your child that many people are possible audience members online. </a:t>
            </a:r>
            <a:endParaRPr sz="2200"/>
          </a:p>
          <a:p>
            <a:pPr marL="342900" lvl="0" indent="-342900" algn="l" rtl="0">
              <a:spcBef>
                <a:spcPts val="1320"/>
              </a:spcBef>
              <a:spcAft>
                <a:spcPts val="0"/>
              </a:spcAft>
              <a:buSzPts val="2200"/>
              <a:buChar char="•"/>
            </a:pPr>
            <a:r>
              <a:rPr lang="en-US" sz="2200"/>
              <a:t>What would they like their teacher to see? </a:t>
            </a:r>
            <a:endParaRPr sz="2200"/>
          </a:p>
          <a:p>
            <a:pPr marL="342900" lvl="0" indent="-342900" algn="l" rtl="0">
              <a:spcBef>
                <a:spcPts val="1320"/>
              </a:spcBef>
              <a:spcAft>
                <a:spcPts val="0"/>
              </a:spcAft>
              <a:buSzPts val="2200"/>
              <a:buChar char="•"/>
            </a:pPr>
            <a:r>
              <a:rPr lang="en-US" sz="2200"/>
              <a:t>How about a middle school/high school or college they want to go to? </a:t>
            </a:r>
            <a:endParaRPr sz="2200"/>
          </a:p>
          <a:p>
            <a:pPr marL="342900" lvl="0" indent="-342900" algn="l" rtl="0">
              <a:spcBef>
                <a:spcPts val="1320"/>
              </a:spcBef>
              <a:spcAft>
                <a:spcPts val="0"/>
              </a:spcAft>
              <a:buSzPts val="2200"/>
              <a:buChar char="•"/>
            </a:pPr>
            <a:r>
              <a:rPr lang="en-US" sz="2200"/>
              <a:t>What if something they posted became a big news story? </a:t>
            </a:r>
            <a:endParaRPr sz="2200"/>
          </a:p>
          <a:p>
            <a:pPr marL="0" lvl="0" indent="0" algn="l" rtl="0">
              <a:spcBef>
                <a:spcPts val="1320"/>
              </a:spcBef>
              <a:spcAft>
                <a:spcPts val="0"/>
              </a:spcAft>
              <a:buNone/>
            </a:pPr>
            <a:endParaRPr sz="2200"/>
          </a:p>
          <a:p>
            <a:pPr marL="0" lvl="0" indent="0" algn="l" rtl="0">
              <a:spcBef>
                <a:spcPts val="1320"/>
              </a:spcBef>
              <a:spcAft>
                <a:spcPts val="0"/>
              </a:spcAft>
              <a:buNone/>
            </a:pPr>
            <a:r>
              <a:rPr lang="en-US" sz="2200"/>
              <a:t>Discuss what they can do to correctly manage their online image.</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666" name="Google Shape;666;g2d8befde041_6_28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67" name="Google Shape;667;g2d8befde041_6_28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39</a:t>
            </a:fld>
            <a:endParaRPr/>
          </a:p>
        </p:txBody>
      </p:sp>
      <p:pic>
        <p:nvPicPr>
          <p:cNvPr id="668" name="Google Shape;668;g2d8befde041_6_284"/>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d8befde041_0_3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5" name="Google Shape;295;g2d8befde041_0_34"/>
          <p:cNvSpPr txBox="1">
            <a:spLocks noGrp="1"/>
          </p:cNvSpPr>
          <p:nvPr>
            <p:ph type="title"/>
          </p:nvPr>
        </p:nvSpPr>
        <p:spPr>
          <a:xfrm>
            <a:off x="437750" y="365125"/>
            <a:ext cx="10916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12D65"/>
              </a:buClr>
              <a:buSzPts val="3960"/>
              <a:buFont typeface="Arial"/>
              <a:buNone/>
            </a:pPr>
            <a:endParaRPr sz="5160"/>
          </a:p>
          <a:p>
            <a:pPr marL="0" lvl="0" indent="0" algn="l" rtl="0">
              <a:lnSpc>
                <a:spcPct val="90000"/>
              </a:lnSpc>
              <a:spcBef>
                <a:spcPts val="0"/>
              </a:spcBef>
              <a:spcAft>
                <a:spcPts val="0"/>
              </a:spcAft>
              <a:buClr>
                <a:srgbClr val="212D65"/>
              </a:buClr>
              <a:buSzPts val="3960"/>
              <a:buFont typeface="Arial"/>
              <a:buNone/>
            </a:pPr>
            <a:r>
              <a:rPr lang="en-US" sz="5160"/>
              <a:t>Agenda</a:t>
            </a:r>
            <a:endParaRPr sz="5160"/>
          </a:p>
          <a:p>
            <a:pPr marL="0" lvl="0" indent="0" algn="l" rtl="0">
              <a:lnSpc>
                <a:spcPct val="90000"/>
              </a:lnSpc>
              <a:spcBef>
                <a:spcPts val="0"/>
              </a:spcBef>
              <a:spcAft>
                <a:spcPts val="0"/>
              </a:spcAft>
              <a:buClr>
                <a:srgbClr val="212D65"/>
              </a:buClr>
              <a:buSzPts val="3960"/>
              <a:buFont typeface="Arial"/>
              <a:buNone/>
            </a:pPr>
            <a:endParaRPr sz="5160"/>
          </a:p>
        </p:txBody>
      </p:sp>
      <p:sp>
        <p:nvSpPr>
          <p:cNvPr id="296" name="Google Shape;296;g2d8befde041_0_34"/>
          <p:cNvSpPr txBox="1">
            <a:spLocks noGrp="1"/>
          </p:cNvSpPr>
          <p:nvPr>
            <p:ph type="body" idx="1"/>
          </p:nvPr>
        </p:nvSpPr>
        <p:spPr>
          <a:xfrm>
            <a:off x="554475" y="2101175"/>
            <a:ext cx="10799400" cy="31419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Font typeface="Arial"/>
              <a:buNone/>
            </a:pPr>
            <a:r>
              <a:rPr lang="en-US" sz="1998" u="sng"/>
              <a:t>Part I </a:t>
            </a:r>
            <a:endParaRPr sz="1998" u="sng"/>
          </a:p>
          <a:p>
            <a:pPr marL="457200" lvl="0" indent="-355520" algn="l" rtl="0">
              <a:lnSpc>
                <a:spcPct val="90000"/>
              </a:lnSpc>
              <a:spcBef>
                <a:spcPts val="0"/>
              </a:spcBef>
              <a:spcAft>
                <a:spcPts val="0"/>
              </a:spcAft>
              <a:buSzPts val="1999"/>
              <a:buChar char="•"/>
            </a:pPr>
            <a:r>
              <a:rPr lang="en-US" sz="1998"/>
              <a:t>We will cover what bullying is and signs of bullying</a:t>
            </a:r>
            <a:endParaRPr sz="1998"/>
          </a:p>
          <a:p>
            <a:pPr marL="342900" lvl="0" indent="-342900" algn="l" rtl="0">
              <a:lnSpc>
                <a:spcPct val="90000"/>
              </a:lnSpc>
              <a:spcBef>
                <a:spcPts val="1320"/>
              </a:spcBef>
              <a:spcAft>
                <a:spcPts val="0"/>
              </a:spcAft>
              <a:buClr>
                <a:schemeClr val="dk1"/>
              </a:buClr>
              <a:buFont typeface="Arial"/>
              <a:buNone/>
            </a:pPr>
            <a:r>
              <a:rPr lang="en-US" sz="1998" u="sng"/>
              <a:t>Part II </a:t>
            </a:r>
            <a:endParaRPr sz="1998" u="sng"/>
          </a:p>
          <a:p>
            <a:pPr marL="457200" lvl="0" indent="-355520" algn="l" rtl="0">
              <a:lnSpc>
                <a:spcPct val="90000"/>
              </a:lnSpc>
              <a:spcBef>
                <a:spcPts val="1320"/>
              </a:spcBef>
              <a:spcAft>
                <a:spcPts val="0"/>
              </a:spcAft>
              <a:buSzPts val="1999"/>
              <a:buChar char="•"/>
            </a:pPr>
            <a:r>
              <a:rPr lang="en-US" sz="1998"/>
              <a:t>We will cover how to address bullying and the multiple ways to report it for assistance</a:t>
            </a:r>
            <a:endParaRPr sz="1998"/>
          </a:p>
          <a:p>
            <a:pPr marL="342900" lvl="0" indent="-342900" algn="l" rtl="0">
              <a:lnSpc>
                <a:spcPct val="90000"/>
              </a:lnSpc>
              <a:spcBef>
                <a:spcPts val="1320"/>
              </a:spcBef>
              <a:spcAft>
                <a:spcPts val="0"/>
              </a:spcAft>
              <a:buClr>
                <a:schemeClr val="dk1"/>
              </a:buClr>
              <a:buFont typeface="Arial"/>
              <a:buNone/>
            </a:pPr>
            <a:r>
              <a:rPr lang="en-US" sz="1998" u="sng"/>
              <a:t>Part III </a:t>
            </a:r>
            <a:endParaRPr sz="1998" u="sng"/>
          </a:p>
          <a:p>
            <a:pPr marL="457200" lvl="0" indent="-355520" algn="l" rtl="0">
              <a:lnSpc>
                <a:spcPct val="90000"/>
              </a:lnSpc>
              <a:spcBef>
                <a:spcPts val="1320"/>
              </a:spcBef>
              <a:spcAft>
                <a:spcPts val="0"/>
              </a:spcAft>
              <a:buSzPts val="1999"/>
              <a:buChar char="•"/>
            </a:pPr>
            <a:r>
              <a:rPr lang="en-US" sz="1998"/>
              <a:t>We will cover cyberbullying and the shared responsibilities we have to address it and ways to seek help to remove offensive posts</a:t>
            </a:r>
            <a:endParaRPr sz="1998"/>
          </a:p>
          <a:p>
            <a:pPr marL="457200" lvl="0" indent="0" algn="l" rtl="0">
              <a:lnSpc>
                <a:spcPct val="90000"/>
              </a:lnSpc>
              <a:spcBef>
                <a:spcPts val="1320"/>
              </a:spcBef>
              <a:spcAft>
                <a:spcPts val="0"/>
              </a:spcAft>
              <a:buNone/>
            </a:pPr>
            <a:endParaRPr sz="1998"/>
          </a:p>
          <a:p>
            <a:pPr marL="342900" lvl="0" indent="-342900" algn="ctr" rtl="0">
              <a:spcBef>
                <a:spcPts val="0"/>
              </a:spcBef>
              <a:spcAft>
                <a:spcPts val="0"/>
              </a:spcAft>
              <a:buNone/>
            </a:pPr>
            <a:r>
              <a:rPr lang="en-US" sz="2250"/>
              <a:t>Students, parents, and school staff all have a role in making schools safe and must work together to achieve this goal.</a:t>
            </a:r>
            <a:endParaRPr sz="1998"/>
          </a:p>
          <a:p>
            <a:pPr marL="0" lvl="0" indent="0" algn="l" rtl="0">
              <a:lnSpc>
                <a:spcPct val="90000"/>
              </a:lnSpc>
              <a:spcBef>
                <a:spcPts val="1000"/>
              </a:spcBef>
              <a:spcAft>
                <a:spcPts val="0"/>
              </a:spcAft>
              <a:buSzPts val="358"/>
              <a:buNone/>
            </a:pPr>
            <a:endParaRPr sz="650"/>
          </a:p>
          <a:p>
            <a:pPr marL="228600" lvl="0" indent="-101600" algn="l" rtl="0">
              <a:lnSpc>
                <a:spcPct val="90000"/>
              </a:lnSpc>
              <a:spcBef>
                <a:spcPts val="1000"/>
              </a:spcBef>
              <a:spcAft>
                <a:spcPts val="0"/>
              </a:spcAft>
              <a:buClr>
                <a:schemeClr val="dk1"/>
              </a:buClr>
              <a:buSzPts val="650"/>
              <a:buNone/>
            </a:pPr>
            <a:endParaRPr sz="650"/>
          </a:p>
        </p:txBody>
      </p:sp>
      <p:sp>
        <p:nvSpPr>
          <p:cNvPr id="297" name="Google Shape;297;g2d8befde041_0_3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98" name="Google Shape;298;g2d8befde041_0_3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pic>
        <p:nvPicPr>
          <p:cNvPr id="299" name="Google Shape;299;g2d8befde041_0_34"/>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2d8befde041_6_321"/>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4" name="Google Shape;674;g2d8befde041_6_321"/>
          <p:cNvSpPr txBox="1">
            <a:spLocks noGrp="1"/>
          </p:cNvSpPr>
          <p:nvPr>
            <p:ph type="title"/>
          </p:nvPr>
        </p:nvSpPr>
        <p:spPr>
          <a:xfrm>
            <a:off x="374375" y="31065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Headline Exercise</a:t>
            </a:r>
            <a:endParaRPr sz="6000"/>
          </a:p>
        </p:txBody>
      </p:sp>
      <p:sp>
        <p:nvSpPr>
          <p:cNvPr id="675" name="Google Shape;675;g2d8befde041_6_321"/>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None/>
            </a:pPr>
            <a:r>
              <a:rPr lang="en-US" sz="2200"/>
              <a:t>You can also watch the </a:t>
            </a:r>
            <a:r>
              <a:rPr lang="en-US" sz="2200" u="sng">
                <a:solidFill>
                  <a:srgbClr val="6699CC"/>
                </a:solidFill>
                <a:hlinkClick r:id="rId3">
                  <a:extLst>
                    <a:ext uri="{A12FA001-AC4F-418D-AE19-62706E023703}">
                      <ahyp:hlinkClr xmlns:ahyp="http://schemas.microsoft.com/office/drawing/2018/hyperlinkcolor" val="tx"/>
                    </a:ext>
                  </a:extLst>
                </a:hlinkClick>
              </a:rPr>
              <a:t>"One Sentence Project" video(Open external link)</a:t>
            </a:r>
            <a:r>
              <a:rPr lang="en-US" sz="2200">
                <a:solidFill>
                  <a:srgbClr val="666666"/>
                </a:solidFill>
              </a:rPr>
              <a:t> </a:t>
            </a:r>
            <a:r>
              <a:rPr lang="en-US" sz="2200"/>
              <a:t>to hear how other students have answered the below questions.</a:t>
            </a:r>
            <a:endParaRPr sz="2200"/>
          </a:p>
          <a:p>
            <a:pPr marL="342900" lvl="0" indent="-363855" algn="l" rtl="0">
              <a:spcBef>
                <a:spcPts val="1122"/>
              </a:spcBef>
              <a:spcAft>
                <a:spcPts val="0"/>
              </a:spcAft>
              <a:buSzPts val="2200"/>
              <a:buChar char="•"/>
            </a:pPr>
            <a:r>
              <a:rPr lang="en-US" sz="2200"/>
              <a:t>If you were the subject of a newspaper article, what would the headline read?</a:t>
            </a:r>
            <a:endParaRPr sz="2200">
              <a:latin typeface="Roboto"/>
              <a:ea typeface="Roboto"/>
              <a:cs typeface="Roboto"/>
              <a:sym typeface="Roboto"/>
            </a:endParaRPr>
          </a:p>
          <a:p>
            <a:pPr marL="342900" lvl="0" indent="-363855" algn="l" rtl="0">
              <a:spcBef>
                <a:spcPts val="1122"/>
              </a:spcBef>
              <a:spcAft>
                <a:spcPts val="0"/>
              </a:spcAft>
              <a:buSzPts val="2200"/>
              <a:buChar char="•"/>
            </a:pPr>
            <a:r>
              <a:rPr lang="en-US" sz="2200">
                <a:latin typeface="Roboto"/>
                <a:ea typeface="Roboto"/>
                <a:cs typeface="Roboto"/>
                <a:sym typeface="Roboto"/>
              </a:rPr>
              <a:t>How do you want to be remembered? </a:t>
            </a:r>
            <a:endParaRPr sz="2200"/>
          </a:p>
          <a:p>
            <a:pPr marL="342900" lvl="0" indent="-363855" algn="l" rtl="0">
              <a:spcBef>
                <a:spcPts val="1122"/>
              </a:spcBef>
              <a:spcAft>
                <a:spcPts val="0"/>
              </a:spcAft>
              <a:buSzPts val="2200"/>
              <a:buChar char="•"/>
            </a:pPr>
            <a:r>
              <a:rPr lang="en-US" sz="2200">
                <a:latin typeface="Roboto"/>
                <a:ea typeface="Roboto"/>
                <a:cs typeface="Roboto"/>
                <a:sym typeface="Roboto"/>
              </a:rPr>
              <a:t>What is your life all about?</a:t>
            </a:r>
            <a:endParaRPr sz="2200"/>
          </a:p>
          <a:p>
            <a:pPr marL="342900" lvl="0" indent="-363855" algn="l" rtl="0">
              <a:spcBef>
                <a:spcPts val="1122"/>
              </a:spcBef>
              <a:spcAft>
                <a:spcPts val="0"/>
              </a:spcAft>
              <a:buSzPts val="2200"/>
              <a:buChar char="•"/>
            </a:pPr>
            <a:r>
              <a:rPr lang="en-US" sz="2200">
                <a:latin typeface="Roboto"/>
                <a:ea typeface="Roboto"/>
                <a:cs typeface="Roboto"/>
                <a:sym typeface="Roboto"/>
              </a:rPr>
              <a:t>How will you look back on your life? </a:t>
            </a:r>
            <a:endParaRPr sz="2200"/>
          </a:p>
          <a:p>
            <a:pPr marL="342900" lvl="0" indent="-363855" algn="l" rtl="0">
              <a:spcBef>
                <a:spcPts val="1122"/>
              </a:spcBef>
              <a:spcAft>
                <a:spcPts val="0"/>
              </a:spcAft>
              <a:buSzPts val="2200"/>
              <a:buChar char="•"/>
            </a:pPr>
            <a:r>
              <a:rPr lang="en-US" sz="2200">
                <a:latin typeface="Roboto"/>
                <a:ea typeface="Roboto"/>
                <a:cs typeface="Roboto"/>
                <a:sym typeface="Roboto"/>
              </a:rPr>
              <a:t>What do you want to accomplish?</a:t>
            </a: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676" name="Google Shape;676;g2d8befde041_6_32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77" name="Google Shape;677;g2d8befde041_6_32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40</a:t>
            </a:fld>
            <a:endParaRPr/>
          </a:p>
        </p:txBody>
      </p:sp>
      <p:pic>
        <p:nvPicPr>
          <p:cNvPr id="678" name="Google Shape;678;g2d8befde041_6_321"/>
          <p:cNvPicPr preferRelativeResize="0"/>
          <p:nvPr/>
        </p:nvPicPr>
        <p:blipFill>
          <a:blip r:embed="rId4">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2d8befde041_6_312"/>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4" name="Google Shape;684;g2d8befde041_6_312"/>
          <p:cNvSpPr txBox="1">
            <a:spLocks noGrp="1"/>
          </p:cNvSpPr>
          <p:nvPr>
            <p:ph type="title"/>
          </p:nvPr>
        </p:nvSpPr>
        <p:spPr>
          <a:xfrm>
            <a:off x="490375" y="5977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Post Responsibly</a:t>
            </a:r>
            <a:endParaRPr sz="6000"/>
          </a:p>
        </p:txBody>
      </p:sp>
      <p:sp>
        <p:nvSpPr>
          <p:cNvPr id="685" name="Google Shape;685;g2d8befde041_6_312"/>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539750" algn="l" rtl="0">
              <a:spcBef>
                <a:spcPts val="0"/>
              </a:spcBef>
              <a:spcAft>
                <a:spcPts val="0"/>
              </a:spcAft>
              <a:buSzPts val="3100"/>
              <a:buChar char="•"/>
            </a:pPr>
            <a:r>
              <a:rPr lang="en-US" sz="3100"/>
              <a:t>As a parent, you play a key role in ensuring your child is posting correctly and protecting their personal info online. </a:t>
            </a:r>
            <a:endParaRPr sz="3100"/>
          </a:p>
          <a:p>
            <a:pPr marL="342900" lvl="0" indent="-539750" algn="l" rtl="0">
              <a:spcBef>
                <a:spcPts val="1320"/>
              </a:spcBef>
              <a:spcAft>
                <a:spcPts val="0"/>
              </a:spcAft>
              <a:buSzPts val="3100"/>
              <a:buChar char="•"/>
            </a:pPr>
            <a:r>
              <a:rPr lang="en-US" sz="3100"/>
              <a:t>You can help your child post in ways that best show the values of your family.</a:t>
            </a:r>
            <a:endParaRPr sz="3100"/>
          </a:p>
          <a:p>
            <a:pPr marL="342900" lvl="0" indent="-539750" algn="l" rtl="0">
              <a:spcBef>
                <a:spcPts val="1320"/>
              </a:spcBef>
              <a:spcAft>
                <a:spcPts val="0"/>
              </a:spcAft>
              <a:buSzPts val="3100"/>
              <a:buChar char="•"/>
            </a:pPr>
            <a:r>
              <a:rPr lang="en-US" sz="3100"/>
              <a:t>Talk with your child about sites or searches that you believe are unsafe or risky. </a:t>
            </a:r>
            <a:endParaRPr sz="3100"/>
          </a:p>
          <a:p>
            <a:pPr marL="228600" lvl="0" indent="-101600" algn="l" rtl="0">
              <a:lnSpc>
                <a:spcPct val="100000"/>
              </a:lnSpc>
              <a:spcBef>
                <a:spcPts val="1000"/>
              </a:spcBef>
              <a:spcAft>
                <a:spcPts val="0"/>
              </a:spcAft>
              <a:buClr>
                <a:schemeClr val="dk1"/>
              </a:buClr>
              <a:buSzPts val="2000"/>
              <a:buNone/>
            </a:pPr>
            <a:endParaRPr sz="2900"/>
          </a:p>
        </p:txBody>
      </p:sp>
      <p:sp>
        <p:nvSpPr>
          <p:cNvPr id="686" name="Google Shape;686;g2d8befde041_6_31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87" name="Google Shape;687;g2d8befde041_6_31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41</a:t>
            </a:fld>
            <a:endParaRPr/>
          </a:p>
        </p:txBody>
      </p:sp>
      <p:pic>
        <p:nvPicPr>
          <p:cNvPr id="688" name="Google Shape;688;g2d8befde041_6_312"/>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2d8befde041_6_348"/>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4" name="Google Shape;694;g2d8befde041_6_348"/>
          <p:cNvSpPr txBox="1">
            <a:spLocks noGrp="1"/>
          </p:cNvSpPr>
          <p:nvPr>
            <p:ph type="title"/>
          </p:nvPr>
        </p:nvSpPr>
        <p:spPr>
          <a:xfrm>
            <a:off x="374375" y="2289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Consider the Consequences of Your Online Actions</a:t>
            </a:r>
            <a:endParaRPr sz="5000"/>
          </a:p>
        </p:txBody>
      </p:sp>
      <p:sp>
        <p:nvSpPr>
          <p:cNvPr id="695" name="Google Shape;695;g2d8befde041_6_348"/>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Autofit/>
          </a:bodyPr>
          <a:lstStyle/>
          <a:p>
            <a:pPr marL="342900" lvl="0" indent="-539750" algn="l" rtl="0">
              <a:spcBef>
                <a:spcPts val="1320"/>
              </a:spcBef>
              <a:spcAft>
                <a:spcPts val="0"/>
              </a:spcAft>
              <a:buSzPts val="3100"/>
              <a:buChar char="•"/>
            </a:pPr>
            <a:r>
              <a:rPr lang="en-US" sz="3100"/>
              <a:t>It’s important for students to think through the effects of their online behavior. </a:t>
            </a:r>
            <a:endParaRPr sz="3100"/>
          </a:p>
          <a:p>
            <a:pPr marL="342900" lvl="0" indent="-539750" algn="l" rtl="0">
              <a:spcBef>
                <a:spcPts val="1320"/>
              </a:spcBef>
              <a:spcAft>
                <a:spcPts val="0"/>
              </a:spcAft>
              <a:buSzPts val="3100"/>
              <a:buChar char="•"/>
            </a:pPr>
            <a:r>
              <a:rPr lang="en-US" sz="3100"/>
              <a:t>They also must be careful about both the websites they visit and who they are talking with online. </a:t>
            </a:r>
            <a:endParaRPr sz="3100"/>
          </a:p>
          <a:p>
            <a:pPr marL="342900" lvl="0" indent="-539750" algn="l" rtl="0">
              <a:spcBef>
                <a:spcPts val="1320"/>
              </a:spcBef>
              <a:spcAft>
                <a:spcPts val="0"/>
              </a:spcAft>
              <a:buSzPts val="3100"/>
              <a:buChar char="•"/>
            </a:pPr>
            <a:r>
              <a:rPr lang="en-US" sz="3100"/>
              <a:t>Students don’t always realize that what they do outside of school can have effects at school. This is especially true online.</a:t>
            </a:r>
            <a:endParaRPr sz="3100"/>
          </a:p>
          <a:p>
            <a:pPr marL="228600" lvl="0" indent="-101600" algn="l" rtl="0">
              <a:lnSpc>
                <a:spcPct val="100000"/>
              </a:lnSpc>
              <a:spcBef>
                <a:spcPts val="1000"/>
              </a:spcBef>
              <a:spcAft>
                <a:spcPts val="0"/>
              </a:spcAft>
              <a:buClr>
                <a:schemeClr val="dk1"/>
              </a:buClr>
              <a:buSzPts val="2000"/>
              <a:buNone/>
            </a:pPr>
            <a:endParaRPr sz="2900"/>
          </a:p>
        </p:txBody>
      </p:sp>
      <p:sp>
        <p:nvSpPr>
          <p:cNvPr id="696" name="Google Shape;696;g2d8befde041_6_348"/>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697" name="Google Shape;697;g2d8befde041_6_348"/>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42</a:t>
            </a:fld>
            <a:endParaRPr/>
          </a:p>
        </p:txBody>
      </p:sp>
      <p:pic>
        <p:nvPicPr>
          <p:cNvPr id="698" name="Google Shape;698;g2d8befde041_6_348"/>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2d8befde041_6_357"/>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4" name="Google Shape;704;g2d8befde041_6_357"/>
          <p:cNvSpPr txBox="1">
            <a:spLocks noGrp="1"/>
          </p:cNvSpPr>
          <p:nvPr>
            <p:ph type="title"/>
          </p:nvPr>
        </p:nvSpPr>
        <p:spPr>
          <a:xfrm>
            <a:off x="307700" y="31105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Be Aware of Your Child’s Behavior Online</a:t>
            </a:r>
            <a:endParaRPr sz="5000"/>
          </a:p>
        </p:txBody>
      </p:sp>
      <p:sp>
        <p:nvSpPr>
          <p:cNvPr id="705" name="Google Shape;705;g2d8befde041_6_357"/>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Autofit/>
          </a:bodyPr>
          <a:lstStyle/>
          <a:p>
            <a:pPr marL="342900" lvl="0" indent="-565150" algn="l" rtl="0">
              <a:spcBef>
                <a:spcPts val="0"/>
              </a:spcBef>
              <a:spcAft>
                <a:spcPts val="0"/>
              </a:spcAft>
              <a:buClr>
                <a:srgbClr val="666666"/>
              </a:buClr>
              <a:buSzPts val="3500"/>
              <a:buChar char="•"/>
            </a:pPr>
            <a:r>
              <a:rPr lang="en-US" sz="3500"/>
              <a:t>Set rules for what behavior is allowed online for your family and talk about the Student Social Media Guidelines at home found on the DOE’s website,</a:t>
            </a:r>
            <a:r>
              <a:rPr lang="en-US" sz="3500">
                <a:solidFill>
                  <a:srgbClr val="666666"/>
                </a:solidFill>
              </a:rPr>
              <a:t> </a:t>
            </a:r>
            <a:r>
              <a:rPr lang="en-US" sz="3500" u="sng">
                <a:solidFill>
                  <a:srgbClr val="6699CC"/>
                </a:solidFill>
                <a:hlinkClick r:id="rId3">
                  <a:extLst>
                    <a:ext uri="{A12FA001-AC4F-418D-AE19-62706E023703}">
                      <ahyp:hlinkClr xmlns:ahyp="http://schemas.microsoft.com/office/drawing/2018/hyperlinkcolor" val="tx"/>
                    </a:ext>
                  </a:extLst>
                </a:hlinkClick>
              </a:rPr>
              <a:t>Digital Citizenship </a:t>
            </a:r>
            <a:endParaRPr sz="3500">
              <a:solidFill>
                <a:srgbClr val="666666"/>
              </a:solidFill>
            </a:endParaRPr>
          </a:p>
          <a:p>
            <a:pPr marL="342900" lvl="0" indent="-565150" algn="l" rtl="0">
              <a:spcBef>
                <a:spcPts val="1320"/>
              </a:spcBef>
              <a:spcAft>
                <a:spcPts val="0"/>
              </a:spcAft>
              <a:buSzPts val="3500"/>
              <a:buChar char="•"/>
            </a:pPr>
            <a:r>
              <a:rPr lang="en-US" sz="3500"/>
              <a:t>You may also want to buy filtering software or set up a program to track computer and cell phone use. </a:t>
            </a:r>
            <a:endParaRPr sz="3500"/>
          </a:p>
          <a:p>
            <a:pPr marL="228600" lvl="0" indent="-101600" algn="l" rtl="0">
              <a:lnSpc>
                <a:spcPct val="100000"/>
              </a:lnSpc>
              <a:spcBef>
                <a:spcPts val="1000"/>
              </a:spcBef>
              <a:spcAft>
                <a:spcPts val="0"/>
              </a:spcAft>
              <a:buClr>
                <a:schemeClr val="dk1"/>
              </a:buClr>
              <a:buSzPts val="2000"/>
              <a:buNone/>
            </a:pPr>
            <a:endParaRPr sz="3300"/>
          </a:p>
        </p:txBody>
      </p:sp>
      <p:sp>
        <p:nvSpPr>
          <p:cNvPr id="706" name="Google Shape;706;g2d8befde041_6_357"/>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07" name="Google Shape;707;g2d8befde041_6_357"/>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43</a:t>
            </a:fld>
            <a:endParaRPr/>
          </a:p>
        </p:txBody>
      </p:sp>
      <p:pic>
        <p:nvPicPr>
          <p:cNvPr id="708" name="Google Shape;708;g2d8befde041_6_357"/>
          <p:cNvPicPr preferRelativeResize="0"/>
          <p:nvPr/>
        </p:nvPicPr>
        <p:blipFill>
          <a:blip r:embed="rId4">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g2d8befde041_6_366"/>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4" name="Google Shape;714;g2d8befde041_6_366"/>
          <p:cNvSpPr txBox="1">
            <a:spLocks noGrp="1"/>
          </p:cNvSpPr>
          <p:nvPr>
            <p:ph type="title"/>
          </p:nvPr>
        </p:nvSpPr>
        <p:spPr>
          <a:xfrm>
            <a:off x="320750" y="311200"/>
            <a:ext cx="10515600" cy="16317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Take Threats of Cyberbullying Seriously</a:t>
            </a:r>
            <a:endParaRPr sz="5000"/>
          </a:p>
        </p:txBody>
      </p:sp>
      <p:sp>
        <p:nvSpPr>
          <p:cNvPr id="715" name="Google Shape;715;g2d8befde041_6_366"/>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552450" algn="l" rtl="0">
              <a:spcBef>
                <a:spcPts val="0"/>
              </a:spcBef>
              <a:spcAft>
                <a:spcPts val="0"/>
              </a:spcAft>
              <a:buSzPts val="3300"/>
              <a:buChar char="•"/>
            </a:pPr>
            <a:r>
              <a:rPr lang="en-US" sz="3300"/>
              <a:t>Cyberbullying is the use of electronic technologies to hurt or harass others. </a:t>
            </a:r>
            <a:endParaRPr sz="3300"/>
          </a:p>
          <a:p>
            <a:pPr marL="342900" lvl="0" indent="-552450" algn="l" rtl="0">
              <a:spcBef>
                <a:spcPts val="1320"/>
              </a:spcBef>
              <a:spcAft>
                <a:spcPts val="0"/>
              </a:spcAft>
              <a:buSzPts val="3300"/>
              <a:buChar char="•"/>
            </a:pPr>
            <a:r>
              <a:rPr lang="en-US" sz="3300"/>
              <a:t>Examples include creating or forwarding mean or hurtful text messages or emails, posts that are not true and create rumors, and embarrassing photos. </a:t>
            </a:r>
            <a:endParaRPr sz="3300"/>
          </a:p>
          <a:p>
            <a:pPr marL="228600" lvl="0" indent="-101600" algn="l" rtl="0">
              <a:lnSpc>
                <a:spcPct val="100000"/>
              </a:lnSpc>
              <a:spcBef>
                <a:spcPts val="1000"/>
              </a:spcBef>
              <a:spcAft>
                <a:spcPts val="0"/>
              </a:spcAft>
              <a:buClr>
                <a:schemeClr val="dk1"/>
              </a:buClr>
              <a:buSzPts val="2000"/>
              <a:buNone/>
            </a:pPr>
            <a:endParaRPr sz="3100"/>
          </a:p>
        </p:txBody>
      </p:sp>
      <p:sp>
        <p:nvSpPr>
          <p:cNvPr id="716" name="Google Shape;716;g2d8befde041_6_366"/>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17" name="Google Shape;717;g2d8befde041_6_366"/>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44</a:t>
            </a:fld>
            <a:endParaRPr/>
          </a:p>
        </p:txBody>
      </p:sp>
      <p:pic>
        <p:nvPicPr>
          <p:cNvPr id="718" name="Google Shape;718;g2d8befde041_6_366"/>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2d8befde041_6_38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4" name="Google Shape;724;g2d8befde041_6_384"/>
          <p:cNvSpPr txBox="1">
            <a:spLocks noGrp="1"/>
          </p:cNvSpPr>
          <p:nvPr>
            <p:ph type="title"/>
          </p:nvPr>
        </p:nvSpPr>
        <p:spPr>
          <a:xfrm>
            <a:off x="307700" y="4224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Role Play Being an Ally</a:t>
            </a:r>
            <a:endParaRPr sz="6000"/>
          </a:p>
        </p:txBody>
      </p:sp>
      <p:sp>
        <p:nvSpPr>
          <p:cNvPr id="725" name="Google Shape;725;g2d8befde041_6_384"/>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Autofit/>
          </a:bodyPr>
          <a:lstStyle/>
          <a:p>
            <a:pPr marL="342900" lvl="0" indent="-533400" algn="l" rtl="0">
              <a:spcBef>
                <a:spcPts val="0"/>
              </a:spcBef>
              <a:spcAft>
                <a:spcPts val="0"/>
              </a:spcAft>
              <a:buSzPts val="3000"/>
              <a:buChar char="•"/>
            </a:pPr>
            <a:r>
              <a:rPr lang="en-US" sz="3000"/>
              <a:t>When your child sees that someone they knows is not being treated with respect, encourage them to support the victim. </a:t>
            </a:r>
            <a:endParaRPr sz="3000"/>
          </a:p>
          <a:p>
            <a:pPr marL="342900" lvl="0" indent="-533400" algn="l" rtl="0">
              <a:spcBef>
                <a:spcPts val="1320"/>
              </a:spcBef>
              <a:spcAft>
                <a:spcPts val="0"/>
              </a:spcAft>
              <a:buSzPts val="3000"/>
              <a:buChar char="•"/>
            </a:pPr>
            <a:r>
              <a:rPr lang="en-US" sz="3000"/>
              <a:t>Try to find real examples of this from your life or in the media. </a:t>
            </a:r>
            <a:endParaRPr sz="3000"/>
          </a:p>
          <a:p>
            <a:pPr marL="342900" lvl="0" indent="-533400" algn="l" rtl="0">
              <a:spcBef>
                <a:spcPts val="1320"/>
              </a:spcBef>
              <a:spcAft>
                <a:spcPts val="0"/>
              </a:spcAft>
              <a:buSzPts val="3000"/>
              <a:buChar char="•"/>
            </a:pPr>
            <a:r>
              <a:rPr lang="en-US" sz="3000"/>
              <a:t>Talk with your child about the different ways they might respond. </a:t>
            </a:r>
            <a:endParaRPr sz="3000"/>
          </a:p>
          <a:p>
            <a:pPr marL="342900" lvl="0" indent="-533400" algn="l" rtl="0">
              <a:spcBef>
                <a:spcPts val="1320"/>
              </a:spcBef>
              <a:spcAft>
                <a:spcPts val="0"/>
              </a:spcAft>
              <a:buSzPts val="3000"/>
              <a:buChar char="•"/>
            </a:pPr>
            <a:r>
              <a:rPr lang="en-US" sz="3000"/>
              <a:t>Next do a role play to act out how this might work.</a:t>
            </a:r>
            <a:endParaRPr sz="3000"/>
          </a:p>
          <a:p>
            <a:pPr marL="228600" lvl="0" indent="-101600" algn="l" rtl="0">
              <a:lnSpc>
                <a:spcPct val="100000"/>
              </a:lnSpc>
              <a:spcBef>
                <a:spcPts val="1000"/>
              </a:spcBef>
              <a:spcAft>
                <a:spcPts val="0"/>
              </a:spcAft>
              <a:buClr>
                <a:schemeClr val="dk1"/>
              </a:buClr>
              <a:buSzPts val="2000"/>
              <a:buNone/>
            </a:pPr>
            <a:endParaRPr/>
          </a:p>
        </p:txBody>
      </p:sp>
      <p:sp>
        <p:nvSpPr>
          <p:cNvPr id="726" name="Google Shape;726;g2d8befde041_6_38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27" name="Google Shape;727;g2d8befde041_6_38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45</a:t>
            </a:fld>
            <a:endParaRPr/>
          </a:p>
        </p:txBody>
      </p:sp>
      <p:pic>
        <p:nvPicPr>
          <p:cNvPr id="728" name="Google Shape;728;g2d8befde041_6_384"/>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d8befde041_6_393"/>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4" name="Google Shape;734;g2d8befde041_6_393"/>
          <p:cNvSpPr txBox="1">
            <a:spLocks noGrp="1"/>
          </p:cNvSpPr>
          <p:nvPr>
            <p:ph type="title"/>
          </p:nvPr>
        </p:nvSpPr>
        <p:spPr>
          <a:xfrm>
            <a:off x="307700" y="499350"/>
            <a:ext cx="10515600" cy="8619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5000">
                <a:solidFill>
                  <a:srgbClr val="003366"/>
                </a:solidFill>
              </a:rPr>
              <a:t>I-Messages- Role Playing is Key</a:t>
            </a:r>
            <a:endParaRPr sz="5000"/>
          </a:p>
        </p:txBody>
      </p:sp>
      <p:sp>
        <p:nvSpPr>
          <p:cNvPr id="735" name="Google Shape;735;g2d8befde041_6_39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36" name="Google Shape;736;g2d8befde041_6_39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46</a:t>
            </a:fld>
            <a:endParaRPr/>
          </a:p>
        </p:txBody>
      </p:sp>
      <p:pic>
        <p:nvPicPr>
          <p:cNvPr id="737" name="Google Shape;737;g2d8befde041_6_393"/>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738" name="Google Shape;738;g2d8befde041_6_393"/>
          <p:cNvSpPr txBox="1"/>
          <p:nvPr/>
        </p:nvSpPr>
        <p:spPr>
          <a:xfrm>
            <a:off x="194550" y="1967413"/>
            <a:ext cx="11226000" cy="4151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r>
              <a:rPr lang="en-US" sz="2200">
                <a:solidFill>
                  <a:schemeClr val="dk1"/>
                </a:solidFill>
              </a:rPr>
              <a:t>I feel _________________________________________________</a:t>
            </a:r>
            <a:endParaRPr sz="2200">
              <a:solidFill>
                <a:schemeClr val="dk1"/>
              </a:solidFill>
            </a:endParaRPr>
          </a:p>
          <a:p>
            <a:pPr marL="0" lvl="0" indent="0" algn="l" rtl="0">
              <a:spcBef>
                <a:spcPts val="1320"/>
              </a:spcBef>
              <a:spcAft>
                <a:spcPts val="0"/>
              </a:spcAft>
              <a:buNone/>
            </a:pPr>
            <a:r>
              <a:rPr lang="en-US" sz="2200">
                <a:solidFill>
                  <a:schemeClr val="dk1"/>
                </a:solidFill>
              </a:rPr>
              <a:t>	(State the feeling- be as specific as possible)</a:t>
            </a:r>
            <a:endParaRPr sz="2200">
              <a:solidFill>
                <a:schemeClr val="dk1"/>
              </a:solidFill>
            </a:endParaRPr>
          </a:p>
          <a:p>
            <a:pPr marL="0" lvl="0" indent="0" algn="l" rtl="0">
              <a:spcBef>
                <a:spcPts val="1320"/>
              </a:spcBef>
              <a:spcAft>
                <a:spcPts val="0"/>
              </a:spcAft>
              <a:buNone/>
            </a:pPr>
            <a:r>
              <a:rPr lang="en-US" sz="2200">
                <a:solidFill>
                  <a:schemeClr val="dk1"/>
                </a:solidFill>
              </a:rPr>
              <a:t>When you _____________________________________________</a:t>
            </a:r>
            <a:endParaRPr sz="2200">
              <a:solidFill>
                <a:schemeClr val="dk1"/>
              </a:solidFill>
            </a:endParaRPr>
          </a:p>
          <a:p>
            <a:pPr marL="0" lvl="0" indent="0" algn="l" rtl="0">
              <a:spcBef>
                <a:spcPts val="1320"/>
              </a:spcBef>
              <a:spcAft>
                <a:spcPts val="0"/>
              </a:spcAft>
              <a:buNone/>
            </a:pPr>
            <a:r>
              <a:rPr lang="en-US" sz="2200">
                <a:solidFill>
                  <a:schemeClr val="dk1"/>
                </a:solidFill>
              </a:rPr>
              <a:t>	 	(Describe the specific behavior)</a:t>
            </a:r>
            <a:endParaRPr sz="2200">
              <a:solidFill>
                <a:schemeClr val="dk1"/>
              </a:solidFill>
            </a:endParaRPr>
          </a:p>
          <a:p>
            <a:pPr marL="0" lvl="0" indent="0" algn="l" rtl="0">
              <a:spcBef>
                <a:spcPts val="1320"/>
              </a:spcBef>
              <a:spcAft>
                <a:spcPts val="0"/>
              </a:spcAft>
              <a:buNone/>
            </a:pPr>
            <a:r>
              <a:rPr lang="en-US" sz="2200">
                <a:solidFill>
                  <a:schemeClr val="dk1"/>
                </a:solidFill>
              </a:rPr>
              <a:t>Because ______________________________________________</a:t>
            </a:r>
            <a:endParaRPr sz="2200">
              <a:solidFill>
                <a:schemeClr val="dk1"/>
              </a:solidFill>
            </a:endParaRPr>
          </a:p>
          <a:p>
            <a:pPr marL="0" lvl="0" indent="0" algn="l" rtl="0">
              <a:spcBef>
                <a:spcPts val="1320"/>
              </a:spcBef>
              <a:spcAft>
                <a:spcPts val="0"/>
              </a:spcAft>
              <a:buNone/>
            </a:pPr>
            <a:r>
              <a:rPr lang="en-US" sz="2200">
                <a:solidFill>
                  <a:schemeClr val="dk1"/>
                </a:solidFill>
              </a:rPr>
              <a:t>	(Describe the impact the behavior has on you)</a:t>
            </a:r>
            <a:endParaRPr sz="2200">
              <a:solidFill>
                <a:schemeClr val="dk1"/>
              </a:solidFill>
            </a:endParaRPr>
          </a:p>
          <a:p>
            <a:pPr marL="0" lvl="0" indent="0" algn="l" rtl="0">
              <a:spcBef>
                <a:spcPts val="1320"/>
              </a:spcBef>
              <a:spcAft>
                <a:spcPts val="0"/>
              </a:spcAft>
              <a:buNone/>
            </a:pPr>
            <a:endParaRPr sz="2200">
              <a:solidFill>
                <a:schemeClr val="dk1"/>
              </a:solidFill>
            </a:endParaRPr>
          </a:p>
          <a:p>
            <a:pPr marL="0" lvl="0" indent="0" algn="l" rtl="0">
              <a:spcBef>
                <a:spcPts val="1320"/>
              </a:spcBef>
              <a:spcAft>
                <a:spcPts val="0"/>
              </a:spcAft>
              <a:buNone/>
            </a:pPr>
            <a:r>
              <a:rPr lang="en-US" sz="2200">
                <a:solidFill>
                  <a:schemeClr val="dk1"/>
                </a:solidFill>
              </a:rPr>
              <a:t>And I would appreciate it if you would (or And I want you to...) ____________________</a:t>
            </a:r>
            <a:endParaRPr sz="2200">
              <a:solidFill>
                <a:schemeClr val="dk1"/>
              </a:solidFill>
            </a:endParaRPr>
          </a:p>
          <a:p>
            <a:pPr marL="0" lvl="0" indent="0" algn="l" rtl="0">
              <a:spcBef>
                <a:spcPts val="1320"/>
              </a:spcBef>
              <a:spcAft>
                <a:spcPts val="0"/>
              </a:spcAft>
              <a:buNone/>
            </a:pPr>
            <a:r>
              <a:rPr lang="en-US" sz="2200">
                <a:solidFill>
                  <a:schemeClr val="dk1"/>
                </a:solidFill>
              </a:rPr>
              <a:t>(state what action on the part of the other person would make the situation better for you)</a:t>
            </a:r>
            <a:endParaRPr sz="2200">
              <a:solidFill>
                <a:schemeClr val="dk1"/>
              </a:solidFill>
            </a:endParaRPr>
          </a:p>
          <a:p>
            <a:pPr marL="0" lvl="0" indent="0" algn="l" rtl="0">
              <a:spcBef>
                <a:spcPts val="1320"/>
              </a:spcBef>
              <a:spcAft>
                <a:spcPts val="0"/>
              </a:spcAft>
              <a:buNone/>
            </a:pPr>
            <a:endParaRPr sz="2200">
              <a:solidFill>
                <a:schemeClr val="dk1"/>
              </a:solidFill>
            </a:endParaRPr>
          </a:p>
          <a:p>
            <a:pPr marL="0" lvl="0" indent="0" algn="l" rtl="0">
              <a:spcBef>
                <a:spcPts val="1320"/>
              </a:spcBef>
              <a:spcAft>
                <a:spcPts val="0"/>
              </a:spcAft>
              <a:buNone/>
            </a:pPr>
            <a:endParaRPr sz="22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g2d8befde041_6_421"/>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4" name="Google Shape;754;g2d8befde041_6_421"/>
          <p:cNvSpPr txBox="1">
            <a:spLocks noGrp="1"/>
          </p:cNvSpPr>
          <p:nvPr>
            <p:ph type="title"/>
          </p:nvPr>
        </p:nvSpPr>
        <p:spPr>
          <a:xfrm>
            <a:off x="374375" y="63685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Reflecting Activity </a:t>
            </a:r>
            <a:endParaRPr sz="6000"/>
          </a:p>
        </p:txBody>
      </p:sp>
      <p:sp>
        <p:nvSpPr>
          <p:cNvPr id="755" name="Google Shape;755;g2d8befde041_6_421"/>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None/>
            </a:pPr>
            <a:r>
              <a:rPr lang="en-US" sz="2200"/>
              <a:t>Think about on what we shared and discussed today and visualize how we can</a:t>
            </a:r>
            <a:endParaRPr sz="2200"/>
          </a:p>
          <a:p>
            <a:pPr marL="342900" lvl="0" indent="-342900" algn="l" rtl="0">
              <a:spcBef>
                <a:spcPts val="0"/>
              </a:spcBef>
              <a:spcAft>
                <a:spcPts val="0"/>
              </a:spcAft>
              <a:buNone/>
            </a:pPr>
            <a:r>
              <a:rPr lang="en-US" sz="2200"/>
              <a:t>continue working together in supporting our children whether at home or in our school</a:t>
            </a:r>
            <a:endParaRPr sz="2200"/>
          </a:p>
          <a:p>
            <a:pPr marL="342900" lvl="0" indent="-342900" algn="l" rtl="0">
              <a:spcBef>
                <a:spcPts val="0"/>
              </a:spcBef>
              <a:spcAft>
                <a:spcPts val="0"/>
              </a:spcAft>
              <a:buNone/>
            </a:pPr>
            <a:r>
              <a:rPr lang="en-US" sz="2200"/>
              <a:t>community. </a:t>
            </a:r>
            <a:endParaRPr sz="2200"/>
          </a:p>
          <a:p>
            <a:pPr marL="342900" lvl="0" indent="-342900" algn="l" rtl="0">
              <a:spcBef>
                <a:spcPts val="1320"/>
              </a:spcBef>
              <a:spcAft>
                <a:spcPts val="0"/>
              </a:spcAft>
              <a:buSzPts val="2200"/>
              <a:buChar char="•"/>
            </a:pPr>
            <a:r>
              <a:rPr lang="en-US" sz="2200"/>
              <a:t>What does it look like?</a:t>
            </a:r>
            <a:endParaRPr sz="2200"/>
          </a:p>
          <a:p>
            <a:pPr marL="342900" lvl="0" indent="-342900" algn="l" rtl="0">
              <a:spcBef>
                <a:spcPts val="1320"/>
              </a:spcBef>
              <a:spcAft>
                <a:spcPts val="0"/>
              </a:spcAft>
              <a:buSzPts val="2200"/>
              <a:buChar char="•"/>
            </a:pPr>
            <a:r>
              <a:rPr lang="en-US" sz="2200"/>
              <a:t>What does it feel like?</a:t>
            </a:r>
            <a:endParaRPr sz="1800"/>
          </a:p>
          <a:p>
            <a:pPr marL="342900" lvl="0" indent="0" algn="l" rtl="0">
              <a:spcBef>
                <a:spcPts val="1320"/>
              </a:spcBef>
              <a:spcAft>
                <a:spcPts val="0"/>
              </a:spcAft>
              <a:buNone/>
            </a:pP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756" name="Google Shape;756;g2d8befde041_6_42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57" name="Google Shape;757;g2d8befde041_6_42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47</a:t>
            </a:fld>
            <a:endParaRPr/>
          </a:p>
        </p:txBody>
      </p:sp>
      <p:pic>
        <p:nvPicPr>
          <p:cNvPr id="758" name="Google Shape;758;g2d8befde041_6_421"/>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2d8befde041_6_430"/>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4" name="Google Shape;764;g2d8befde041_6_430"/>
          <p:cNvSpPr txBox="1">
            <a:spLocks noGrp="1"/>
          </p:cNvSpPr>
          <p:nvPr>
            <p:ph type="title"/>
          </p:nvPr>
        </p:nvSpPr>
        <p:spPr>
          <a:xfrm>
            <a:off x="374375" y="58465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Resources </a:t>
            </a:r>
            <a:endParaRPr sz="6000"/>
          </a:p>
        </p:txBody>
      </p:sp>
      <p:sp>
        <p:nvSpPr>
          <p:cNvPr id="765" name="Google Shape;765;g2d8befde041_6_430"/>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448627" algn="l" rtl="0">
              <a:spcBef>
                <a:spcPts val="0"/>
              </a:spcBef>
              <a:spcAft>
                <a:spcPts val="0"/>
              </a:spcAft>
              <a:buClr>
                <a:srgbClr val="666666"/>
              </a:buClr>
              <a:buSzPct val="81818"/>
              <a:buChar char="•"/>
            </a:pPr>
            <a:r>
              <a:rPr lang="en-US" sz="2200" b="1" u="sng">
                <a:solidFill>
                  <a:srgbClr val="6699CC"/>
                </a:solidFill>
                <a:hlinkClick r:id="rId3">
                  <a:extLst>
                    <a:ext uri="{A12FA001-AC4F-418D-AE19-62706E023703}">
                      <ahyp:hlinkClr xmlns:ahyp="http://schemas.microsoft.com/office/drawing/2018/hyperlinkcolor" val="tx"/>
                    </a:ext>
                  </a:extLst>
                </a:hlinkClick>
              </a:rPr>
              <a:t>Chancellor’s Regulation A-831</a:t>
            </a:r>
            <a:endParaRPr sz="2200" b="1">
              <a:solidFill>
                <a:srgbClr val="666666"/>
              </a:solidFill>
            </a:endParaRPr>
          </a:p>
          <a:p>
            <a:pPr marL="342900" lvl="0" indent="-448627" algn="l" rtl="0">
              <a:spcBef>
                <a:spcPts val="1221"/>
              </a:spcBef>
              <a:spcAft>
                <a:spcPts val="0"/>
              </a:spcAft>
              <a:buClr>
                <a:srgbClr val="666666"/>
              </a:buClr>
              <a:buSzPct val="81818"/>
              <a:buChar char="•"/>
            </a:pPr>
            <a:r>
              <a:rPr lang="en-US" sz="2200" b="1" u="sng">
                <a:solidFill>
                  <a:srgbClr val="6699CC"/>
                </a:solidFill>
                <a:hlinkClick r:id="rId3">
                  <a:extLst>
                    <a:ext uri="{A12FA001-AC4F-418D-AE19-62706E023703}">
                      <ahyp:hlinkClr xmlns:ahyp="http://schemas.microsoft.com/office/drawing/2018/hyperlinkcolor" val="tx"/>
                    </a:ext>
                  </a:extLst>
                </a:hlinkClick>
              </a:rPr>
              <a:t>Chancellor’s Regulation A-832</a:t>
            </a:r>
            <a:endParaRPr sz="2200" b="1">
              <a:solidFill>
                <a:srgbClr val="666666"/>
              </a:solidFill>
            </a:endParaRPr>
          </a:p>
          <a:p>
            <a:pPr marL="342900" lvl="0" indent="-448627" algn="l" rtl="0">
              <a:spcBef>
                <a:spcPts val="1221"/>
              </a:spcBef>
              <a:spcAft>
                <a:spcPts val="0"/>
              </a:spcAft>
              <a:buClr>
                <a:srgbClr val="666666"/>
              </a:buClr>
              <a:buSzPct val="81818"/>
              <a:buChar char="•"/>
            </a:pPr>
            <a:r>
              <a:rPr lang="en-US" sz="2200" b="1" u="sng">
                <a:solidFill>
                  <a:srgbClr val="6699CC"/>
                </a:solidFill>
                <a:hlinkClick r:id="rId4">
                  <a:extLst>
                    <a:ext uri="{A12FA001-AC4F-418D-AE19-62706E023703}">
                      <ahyp:hlinkClr xmlns:ahyp="http://schemas.microsoft.com/office/drawing/2018/hyperlinkcolor" val="tx"/>
                    </a:ext>
                  </a:extLst>
                </a:hlinkClick>
              </a:rPr>
              <a:t>Discipline Code </a:t>
            </a:r>
            <a:endParaRPr sz="2200" b="1">
              <a:solidFill>
                <a:srgbClr val="666666"/>
              </a:solidFill>
            </a:endParaRPr>
          </a:p>
          <a:p>
            <a:pPr marL="342900" lvl="0" indent="-448627" algn="l" rtl="0">
              <a:spcBef>
                <a:spcPts val="1221"/>
              </a:spcBef>
              <a:spcAft>
                <a:spcPts val="0"/>
              </a:spcAft>
              <a:buClr>
                <a:srgbClr val="666666"/>
              </a:buClr>
              <a:buSzPct val="81818"/>
              <a:buChar char="•"/>
            </a:pPr>
            <a:r>
              <a:rPr lang="en-US" sz="2200" b="1" u="sng">
                <a:solidFill>
                  <a:srgbClr val="6699CC"/>
                </a:solidFill>
                <a:hlinkClick r:id="rId5">
                  <a:extLst>
                    <a:ext uri="{A12FA001-AC4F-418D-AE19-62706E023703}">
                      <ahyp:hlinkClr xmlns:ahyp="http://schemas.microsoft.com/office/drawing/2018/hyperlinkcolor" val="tx"/>
                    </a:ext>
                  </a:extLst>
                </a:hlinkClick>
              </a:rPr>
              <a:t>Respect for All: Preventing and Addressing Student-to-Student Discrimination, Sexual and Other Harassment, Intimidation, and Bullying</a:t>
            </a:r>
            <a:endParaRPr sz="2200" b="1">
              <a:solidFill>
                <a:srgbClr val="666666"/>
              </a:solidFill>
            </a:endParaRPr>
          </a:p>
          <a:p>
            <a:pPr marL="342900" lvl="0" indent="-448627" algn="l" rtl="0">
              <a:spcBef>
                <a:spcPts val="1221"/>
              </a:spcBef>
              <a:spcAft>
                <a:spcPts val="0"/>
              </a:spcAft>
              <a:buClr>
                <a:srgbClr val="666666"/>
              </a:buClr>
              <a:buSzPct val="81818"/>
              <a:buChar char="•"/>
            </a:pPr>
            <a:r>
              <a:rPr lang="en-US" sz="2200" b="1" u="sng">
                <a:solidFill>
                  <a:srgbClr val="6699CC"/>
                </a:solidFill>
                <a:hlinkClick r:id="rId6">
                  <a:extLst>
                    <a:ext uri="{A12FA001-AC4F-418D-AE19-62706E023703}">
                      <ahyp:hlinkClr xmlns:ahyp="http://schemas.microsoft.com/office/drawing/2018/hyperlinkcolor" val="tx"/>
                    </a:ext>
                  </a:extLst>
                </a:hlinkClick>
              </a:rPr>
              <a:t>Internet Acceptable Use Policy</a:t>
            </a:r>
            <a:endParaRPr sz="2200" b="1">
              <a:solidFill>
                <a:srgbClr val="666666"/>
              </a:solidFill>
            </a:endParaRPr>
          </a:p>
          <a:p>
            <a:pPr marL="342900" lvl="0" indent="-448627" algn="l" rtl="0">
              <a:spcBef>
                <a:spcPts val="1221"/>
              </a:spcBef>
              <a:spcAft>
                <a:spcPts val="0"/>
              </a:spcAft>
              <a:buClr>
                <a:srgbClr val="666666"/>
              </a:buClr>
              <a:buSzPct val="81818"/>
              <a:buChar char="•"/>
            </a:pPr>
            <a:r>
              <a:rPr lang="en-US" sz="2200" b="1" u="sng">
                <a:solidFill>
                  <a:srgbClr val="6699CC"/>
                </a:solidFill>
                <a:hlinkClick r:id="rId7">
                  <a:extLst>
                    <a:ext uri="{A12FA001-AC4F-418D-AE19-62706E023703}">
                      <ahyp:hlinkClr xmlns:ahyp="http://schemas.microsoft.com/office/drawing/2018/hyperlinkcolor" val="tx"/>
                    </a:ext>
                  </a:extLst>
                </a:hlinkClick>
              </a:rPr>
              <a:t>Digital Citizenship</a:t>
            </a:r>
            <a:endParaRPr sz="2200" b="1">
              <a:solidFill>
                <a:srgbClr val="666666"/>
              </a:solidFill>
            </a:endParaRPr>
          </a:p>
          <a:p>
            <a:pPr marL="342900" lvl="0" indent="-448627" algn="l" rtl="0">
              <a:spcBef>
                <a:spcPts val="1221"/>
              </a:spcBef>
              <a:spcAft>
                <a:spcPts val="0"/>
              </a:spcAft>
              <a:buClr>
                <a:srgbClr val="666666"/>
              </a:buClr>
              <a:buSzPct val="81818"/>
              <a:buChar char="•"/>
            </a:pPr>
            <a:r>
              <a:rPr lang="en-US" sz="2200" b="1" u="sng">
                <a:solidFill>
                  <a:srgbClr val="6699CC"/>
                </a:solidFill>
                <a:hlinkClick r:id="rId8">
                  <a:extLst>
                    <a:ext uri="{A12FA001-AC4F-418D-AE19-62706E023703}">
                      <ahyp:hlinkClr xmlns:ahyp="http://schemas.microsoft.com/office/drawing/2018/hyperlinkcolor" val="tx"/>
                    </a:ext>
                  </a:extLst>
                </a:hlinkClick>
              </a:rPr>
              <a:t>Ways to Support Your Child During Remote Learning</a:t>
            </a:r>
            <a:endParaRPr sz="2200" b="1">
              <a:solidFill>
                <a:srgbClr val="666666"/>
              </a:solidFill>
            </a:endParaRPr>
          </a:p>
          <a:p>
            <a:pPr marL="342900" lvl="0" indent="-448627" algn="l" rtl="0">
              <a:spcBef>
                <a:spcPts val="1221"/>
              </a:spcBef>
              <a:spcAft>
                <a:spcPts val="0"/>
              </a:spcAft>
              <a:buClr>
                <a:srgbClr val="666666"/>
              </a:buClr>
              <a:buSzPct val="81818"/>
              <a:buChar char="•"/>
            </a:pPr>
            <a:r>
              <a:rPr lang="en-US" sz="2200" b="1" u="sng">
                <a:solidFill>
                  <a:srgbClr val="6699CC"/>
                </a:solidFill>
                <a:hlinkClick r:id="rId9">
                  <a:extLst>
                    <a:ext uri="{A12FA001-AC4F-418D-AE19-62706E023703}">
                      <ahyp:hlinkClr xmlns:ahyp="http://schemas.microsoft.com/office/drawing/2018/hyperlinkcolor" val="tx"/>
                    </a:ext>
                  </a:extLst>
                </a:hlinkClick>
              </a:rPr>
              <a:t>Parents' Ultimate Guide to Parental Controls</a:t>
            </a:r>
            <a:endParaRPr sz="1800" b="1">
              <a:solidFill>
                <a:srgbClr val="666666"/>
              </a:solidFill>
            </a:endParaRPr>
          </a:p>
          <a:p>
            <a:pPr marL="342900" lvl="0" indent="0" algn="l" rtl="0">
              <a:spcBef>
                <a:spcPts val="1320"/>
              </a:spcBef>
              <a:spcAft>
                <a:spcPts val="0"/>
              </a:spcAft>
              <a:buNone/>
            </a:pPr>
            <a:endParaRPr sz="2200">
              <a:solidFill>
                <a:srgbClr val="666666"/>
              </a:solidFill>
            </a:endParaRPr>
          </a:p>
          <a:p>
            <a:pPr marL="228600" lvl="0" indent="-101600" algn="l" rtl="0">
              <a:lnSpc>
                <a:spcPct val="100000"/>
              </a:lnSpc>
              <a:spcBef>
                <a:spcPts val="1000"/>
              </a:spcBef>
              <a:spcAft>
                <a:spcPts val="0"/>
              </a:spcAft>
              <a:buClr>
                <a:schemeClr val="dk1"/>
              </a:buClr>
              <a:buSzPct val="100000"/>
              <a:buNone/>
            </a:pPr>
            <a:endParaRPr sz="2000"/>
          </a:p>
        </p:txBody>
      </p:sp>
      <p:sp>
        <p:nvSpPr>
          <p:cNvPr id="766" name="Google Shape;766;g2d8befde041_6_430"/>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67" name="Google Shape;767;g2d8befde041_6_430"/>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48</a:t>
            </a:fld>
            <a:endParaRPr/>
          </a:p>
        </p:txBody>
      </p:sp>
      <p:pic>
        <p:nvPicPr>
          <p:cNvPr id="768" name="Google Shape;768;g2d8befde041_6_430"/>
          <p:cNvPicPr preferRelativeResize="0"/>
          <p:nvPr/>
        </p:nvPicPr>
        <p:blipFill>
          <a:blip r:embed="rId10">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2d8befde041_6_402"/>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4" name="Google Shape;774;g2d8befde041_6_402"/>
          <p:cNvSpPr txBox="1">
            <a:spLocks noGrp="1"/>
          </p:cNvSpPr>
          <p:nvPr>
            <p:ph type="title"/>
          </p:nvPr>
        </p:nvSpPr>
        <p:spPr>
          <a:xfrm>
            <a:off x="374375" y="61075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Role Play Being an Ally</a:t>
            </a:r>
            <a:endParaRPr sz="6000"/>
          </a:p>
        </p:txBody>
      </p:sp>
      <p:sp>
        <p:nvSpPr>
          <p:cNvPr id="775" name="Google Shape;775;g2d8befde041_6_402"/>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527050" algn="l" rtl="0">
              <a:spcBef>
                <a:spcPts val="0"/>
              </a:spcBef>
              <a:spcAft>
                <a:spcPts val="0"/>
              </a:spcAft>
              <a:buSzPts val="2900"/>
              <a:buChar char="•"/>
            </a:pPr>
            <a:r>
              <a:rPr lang="en-US" sz="2900"/>
              <a:t>When your child sees that someone they knows is not being treated with respect, encourage them to support the victim. </a:t>
            </a:r>
            <a:endParaRPr sz="2900"/>
          </a:p>
          <a:p>
            <a:pPr marL="342900" lvl="0" indent="-527050" algn="l" rtl="0">
              <a:spcBef>
                <a:spcPts val="1320"/>
              </a:spcBef>
              <a:spcAft>
                <a:spcPts val="0"/>
              </a:spcAft>
              <a:buSzPts val="2900"/>
              <a:buChar char="•"/>
            </a:pPr>
            <a:r>
              <a:rPr lang="en-US" sz="2900"/>
              <a:t>Try to find real examples of this from your life or in the media. </a:t>
            </a:r>
            <a:endParaRPr sz="2900"/>
          </a:p>
          <a:p>
            <a:pPr marL="342900" lvl="0" indent="-527050" algn="l" rtl="0">
              <a:spcBef>
                <a:spcPts val="1320"/>
              </a:spcBef>
              <a:spcAft>
                <a:spcPts val="0"/>
              </a:spcAft>
              <a:buSzPts val="2900"/>
              <a:buChar char="•"/>
            </a:pPr>
            <a:r>
              <a:rPr lang="en-US" sz="2900"/>
              <a:t>Talk with your child about the different ways they might respond. </a:t>
            </a:r>
            <a:endParaRPr sz="2900"/>
          </a:p>
          <a:p>
            <a:pPr marL="342900" lvl="0" indent="-527050" algn="l" rtl="0">
              <a:spcBef>
                <a:spcPts val="1320"/>
              </a:spcBef>
              <a:spcAft>
                <a:spcPts val="0"/>
              </a:spcAft>
              <a:buSzPts val="2900"/>
              <a:buChar char="•"/>
            </a:pPr>
            <a:r>
              <a:rPr lang="en-US" sz="2900"/>
              <a:t>Next do a role play to act out how this might work.</a:t>
            </a:r>
            <a:endParaRPr sz="2900"/>
          </a:p>
          <a:p>
            <a:pPr marL="228600" lvl="0" indent="-101600" algn="l" rtl="0">
              <a:lnSpc>
                <a:spcPct val="100000"/>
              </a:lnSpc>
              <a:spcBef>
                <a:spcPts val="1000"/>
              </a:spcBef>
              <a:spcAft>
                <a:spcPts val="0"/>
              </a:spcAft>
              <a:buClr>
                <a:schemeClr val="dk1"/>
              </a:buClr>
              <a:buSzPts val="2000"/>
              <a:buNone/>
            </a:pPr>
            <a:endParaRPr sz="2700"/>
          </a:p>
        </p:txBody>
      </p:sp>
      <p:sp>
        <p:nvSpPr>
          <p:cNvPr id="776" name="Google Shape;776;g2d8befde041_6_40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77" name="Google Shape;777;g2d8befde041_6_40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49</a:t>
            </a:fld>
            <a:endParaRPr/>
          </a:p>
        </p:txBody>
      </p:sp>
      <p:pic>
        <p:nvPicPr>
          <p:cNvPr id="778" name="Google Shape;778;g2d8befde041_6_402"/>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d8befde041_0_849"/>
          <p:cNvSpPr txBox="1">
            <a:spLocks noGrp="1"/>
          </p:cNvSpPr>
          <p:nvPr>
            <p:ph type="title"/>
          </p:nvPr>
        </p:nvSpPr>
        <p:spPr>
          <a:xfrm>
            <a:off x="7183075" y="2286175"/>
            <a:ext cx="4624500" cy="315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F2631C"/>
              </a:buClr>
              <a:buSzPts val="2970"/>
              <a:buFont typeface="Arial"/>
              <a:buNone/>
            </a:pPr>
            <a:r>
              <a:rPr lang="en-US" sz="6669"/>
              <a:t>Part 1: What is BUllying</a:t>
            </a:r>
            <a:endParaRPr sz="6669"/>
          </a:p>
          <a:p>
            <a:pPr marL="0" lvl="0" indent="0" algn="ctr" rtl="0">
              <a:spcBef>
                <a:spcPts val="0"/>
              </a:spcBef>
              <a:spcAft>
                <a:spcPts val="0"/>
              </a:spcAft>
              <a:buClr>
                <a:srgbClr val="F2631C"/>
              </a:buClr>
              <a:buSzPts val="2970"/>
              <a:buFont typeface="Arial"/>
              <a:buNone/>
            </a:pPr>
            <a:endParaRPr sz="2000"/>
          </a:p>
          <a:p>
            <a:pPr marL="342900" lvl="0" indent="-342900" algn="ctr" rtl="0">
              <a:lnSpc>
                <a:spcPct val="100000"/>
              </a:lnSpc>
              <a:spcBef>
                <a:spcPts val="0"/>
              </a:spcBef>
              <a:spcAft>
                <a:spcPts val="0"/>
              </a:spcAft>
              <a:buClr>
                <a:schemeClr val="dk1"/>
              </a:buClr>
              <a:buFont typeface="Arial"/>
              <a:buNone/>
            </a:pPr>
            <a:endParaRPr sz="2550" b="0"/>
          </a:p>
          <a:p>
            <a:pPr marL="0" lvl="0" indent="0" algn="ctr" rtl="0">
              <a:spcBef>
                <a:spcPts val="0"/>
              </a:spcBef>
              <a:spcAft>
                <a:spcPts val="0"/>
              </a:spcAft>
              <a:buSzPts val="990"/>
              <a:buNone/>
            </a:pPr>
            <a:endParaRPr sz="7660"/>
          </a:p>
        </p:txBody>
      </p:sp>
      <p:sp>
        <p:nvSpPr>
          <p:cNvPr id="306" name="Google Shape;306;g2d8befde041_0_849"/>
          <p:cNvSpPr txBox="1">
            <a:spLocks noGrp="1"/>
          </p:cNvSpPr>
          <p:nvPr>
            <p:ph type="sldNum" idx="12"/>
          </p:nvPr>
        </p:nvSpPr>
        <p:spPr>
          <a:xfrm>
            <a:off x="10889975" y="6198579"/>
            <a:ext cx="463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pic>
        <p:nvPicPr>
          <p:cNvPr id="307" name="Google Shape;307;g2d8befde041_0_849"/>
          <p:cNvPicPr preferRelativeResize="0"/>
          <p:nvPr/>
        </p:nvPicPr>
        <p:blipFill rotWithShape="1">
          <a:blip r:embed="rId3">
            <a:alphaModFix/>
          </a:blip>
          <a:srcRect r="1068"/>
          <a:stretch/>
        </p:blipFill>
        <p:spPr>
          <a:xfrm>
            <a:off x="0" y="0"/>
            <a:ext cx="6543424"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2d8befde041_6_439"/>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4" name="Google Shape;784;g2d8befde041_6_439"/>
          <p:cNvSpPr txBox="1">
            <a:spLocks noGrp="1"/>
          </p:cNvSpPr>
          <p:nvPr>
            <p:ph type="title"/>
          </p:nvPr>
        </p:nvSpPr>
        <p:spPr>
          <a:xfrm>
            <a:off x="490375" y="4224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Thank you</a:t>
            </a:r>
            <a:endParaRPr sz="6000"/>
          </a:p>
        </p:txBody>
      </p:sp>
      <p:sp>
        <p:nvSpPr>
          <p:cNvPr id="785" name="Google Shape;785;g2d8befde041_6_439"/>
          <p:cNvSpPr txBox="1">
            <a:spLocks noGrp="1"/>
          </p:cNvSpPr>
          <p:nvPr>
            <p:ph type="body" idx="1"/>
          </p:nvPr>
        </p:nvSpPr>
        <p:spPr>
          <a:xfrm>
            <a:off x="573925" y="1942900"/>
            <a:ext cx="10779900" cy="4245600"/>
          </a:xfrm>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r>
              <a:rPr lang="en-US" sz="2200"/>
              <a:t>I've learned that people will forget what you said, people will forget what you did, but people will never forget how you made them feel.</a:t>
            </a:r>
            <a:endParaRPr sz="2200"/>
          </a:p>
          <a:p>
            <a:pPr marL="342900" lvl="0" indent="0" algn="l" rtl="0">
              <a:spcBef>
                <a:spcPts val="1320"/>
              </a:spcBef>
              <a:spcAft>
                <a:spcPts val="0"/>
              </a:spcAft>
              <a:buNone/>
            </a:pPr>
            <a:r>
              <a:rPr lang="en-US" sz="2200"/>
              <a:t>-Maya Angelou</a:t>
            </a:r>
            <a:endParaRPr sz="2200"/>
          </a:p>
          <a:p>
            <a:pPr marL="342900" lvl="0" indent="0" algn="l" rtl="0">
              <a:spcBef>
                <a:spcPts val="1320"/>
              </a:spcBef>
              <a:spcAft>
                <a:spcPts val="0"/>
              </a:spcAft>
              <a:buNone/>
            </a:pPr>
            <a:endParaRPr sz="2200"/>
          </a:p>
          <a:p>
            <a:pPr marL="342900" lvl="0" indent="0" algn="l" rtl="0">
              <a:spcBef>
                <a:spcPts val="1320"/>
              </a:spcBef>
              <a:spcAft>
                <a:spcPts val="0"/>
              </a:spcAft>
              <a:buNone/>
            </a:pPr>
            <a:r>
              <a:rPr lang="en-US" sz="2200"/>
              <a:t>For Questions: Please email </a:t>
            </a:r>
            <a:r>
              <a:rPr lang="en-US" sz="2200" u="sng">
                <a:solidFill>
                  <a:srgbClr val="6699CC"/>
                </a:solidFill>
                <a:hlinkClick r:id="rId3">
                  <a:extLst>
                    <a:ext uri="{A12FA001-AC4F-418D-AE19-62706E023703}">
                      <ahyp:hlinkClr xmlns:ahyp="http://schemas.microsoft.com/office/drawing/2018/hyperlinkcolor" val="tx"/>
                    </a:ext>
                  </a:extLst>
                </a:hlinkClick>
              </a:rPr>
              <a:t>RespectForAll@schools.nyc.gov</a:t>
            </a:r>
            <a:r>
              <a:rPr lang="en-US" sz="2200">
                <a:solidFill>
                  <a:srgbClr val="666666"/>
                </a:solidFill>
              </a:rPr>
              <a:t> </a:t>
            </a:r>
            <a:endParaRPr sz="2200">
              <a:solidFill>
                <a:srgbClr val="666666"/>
              </a:solidFill>
            </a:endParaRPr>
          </a:p>
          <a:p>
            <a:pPr marL="342900" lvl="0" indent="0" algn="l" rtl="0">
              <a:spcBef>
                <a:spcPts val="1320"/>
              </a:spcBef>
              <a:spcAft>
                <a:spcPts val="0"/>
              </a:spcAft>
              <a:buNone/>
            </a:pPr>
            <a:endParaRPr sz="2200"/>
          </a:p>
          <a:p>
            <a:pPr marL="342900" lvl="0" indent="0" algn="l" rtl="0">
              <a:spcBef>
                <a:spcPts val="1320"/>
              </a:spcBef>
              <a:spcAft>
                <a:spcPts val="0"/>
              </a:spcAft>
              <a:buNone/>
            </a:pPr>
            <a:endParaRPr sz="2200"/>
          </a:p>
          <a:p>
            <a:pPr marL="228600" lvl="0" indent="-101600" algn="l" rtl="0">
              <a:lnSpc>
                <a:spcPct val="100000"/>
              </a:lnSpc>
              <a:spcBef>
                <a:spcPts val="1000"/>
              </a:spcBef>
              <a:spcAft>
                <a:spcPts val="0"/>
              </a:spcAft>
              <a:buClr>
                <a:schemeClr val="dk1"/>
              </a:buClr>
              <a:buSzPts val="2000"/>
              <a:buNone/>
            </a:pPr>
            <a:endParaRPr sz="2000"/>
          </a:p>
        </p:txBody>
      </p:sp>
      <p:sp>
        <p:nvSpPr>
          <p:cNvPr id="786" name="Google Shape;786;g2d8befde041_6_439"/>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787" name="Google Shape;787;g2d8befde041_6_439"/>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50</a:t>
            </a:fld>
            <a:endParaRPr/>
          </a:p>
        </p:txBody>
      </p:sp>
      <p:pic>
        <p:nvPicPr>
          <p:cNvPr id="788" name="Google Shape;788;g2d8befde041_6_439"/>
          <p:cNvPicPr preferRelativeResize="0"/>
          <p:nvPr/>
        </p:nvPicPr>
        <p:blipFill>
          <a:blip r:embed="rId4">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d8befde041_0_2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3" name="Google Shape;313;g2d8befde041_0_24"/>
          <p:cNvSpPr txBox="1">
            <a:spLocks noGrp="1"/>
          </p:cNvSpPr>
          <p:nvPr>
            <p:ph type="title"/>
          </p:nvPr>
        </p:nvSpPr>
        <p:spPr>
          <a:xfrm>
            <a:off x="208775" y="4224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Part I: What is Bullying</a:t>
            </a:r>
            <a:endParaRPr sz="6000"/>
          </a:p>
        </p:txBody>
      </p:sp>
      <p:sp>
        <p:nvSpPr>
          <p:cNvPr id="314" name="Google Shape;314;g2d8befde041_0_24"/>
          <p:cNvSpPr txBox="1">
            <a:spLocks noGrp="1"/>
          </p:cNvSpPr>
          <p:nvPr>
            <p:ph type="body" idx="1"/>
          </p:nvPr>
        </p:nvSpPr>
        <p:spPr>
          <a:xfrm>
            <a:off x="490375" y="2082122"/>
            <a:ext cx="10515600" cy="3668700"/>
          </a:xfrm>
          <a:prstGeom prst="rect">
            <a:avLst/>
          </a:prstGeom>
          <a:noFill/>
          <a:ln>
            <a:noFill/>
          </a:ln>
        </p:spPr>
        <p:txBody>
          <a:bodyPr spcFirstLastPara="1" wrap="square" lIns="91425" tIns="45700" rIns="91425" bIns="45700" anchor="t" anchorCtr="0">
            <a:normAutofit fontScale="47500" lnSpcReduction="10000"/>
          </a:bodyPr>
          <a:lstStyle/>
          <a:p>
            <a:pPr marL="457200" lvl="0" indent="-456809" algn="l" rtl="0">
              <a:lnSpc>
                <a:spcPct val="120000"/>
              </a:lnSpc>
              <a:spcBef>
                <a:spcPts val="1440"/>
              </a:spcBef>
              <a:spcAft>
                <a:spcPts val="0"/>
              </a:spcAft>
              <a:buSzPct val="100000"/>
              <a:buChar char="•"/>
            </a:pPr>
            <a:r>
              <a:rPr lang="en-US" sz="8984"/>
              <a:t>Bullying is Not Conflict </a:t>
            </a:r>
            <a:endParaRPr sz="8984"/>
          </a:p>
          <a:p>
            <a:pPr marL="457200" lvl="0" indent="-456809" algn="l" rtl="0">
              <a:lnSpc>
                <a:spcPct val="120000"/>
              </a:lnSpc>
              <a:spcBef>
                <a:spcPts val="1440"/>
              </a:spcBef>
              <a:spcAft>
                <a:spcPts val="0"/>
              </a:spcAft>
              <a:buSzPct val="100000"/>
              <a:buChar char="•"/>
            </a:pPr>
            <a:r>
              <a:rPr lang="en-US" sz="8984"/>
              <a:t>Signs a Child Is Being Bullied</a:t>
            </a:r>
            <a:endParaRPr sz="8984"/>
          </a:p>
          <a:p>
            <a:pPr marL="457200" lvl="0" indent="-456809" algn="l" rtl="0">
              <a:lnSpc>
                <a:spcPct val="120000"/>
              </a:lnSpc>
              <a:spcBef>
                <a:spcPts val="1440"/>
              </a:spcBef>
              <a:spcAft>
                <a:spcPts val="0"/>
              </a:spcAft>
              <a:buSzPct val="100000"/>
              <a:buChar char="•"/>
            </a:pPr>
            <a:r>
              <a:rPr lang="en-US" sz="8984"/>
              <a:t>Signs a Child is Bullying Others</a:t>
            </a:r>
            <a:endParaRPr sz="8984"/>
          </a:p>
          <a:p>
            <a:pPr marL="457200" lvl="0" indent="-456809" algn="l" rtl="0">
              <a:lnSpc>
                <a:spcPct val="120000"/>
              </a:lnSpc>
              <a:spcBef>
                <a:spcPts val="1440"/>
              </a:spcBef>
              <a:spcAft>
                <a:spcPts val="0"/>
              </a:spcAft>
              <a:buSzPct val="100000"/>
              <a:buChar char="•"/>
            </a:pPr>
            <a:r>
              <a:rPr lang="en-US" sz="8984"/>
              <a:t>Reasons why some children don't ask for help?</a:t>
            </a:r>
            <a:endParaRPr sz="8984"/>
          </a:p>
          <a:p>
            <a:pPr marL="228600" lvl="0" indent="-101600" algn="l" rtl="0">
              <a:lnSpc>
                <a:spcPct val="100000"/>
              </a:lnSpc>
              <a:spcBef>
                <a:spcPts val="1000"/>
              </a:spcBef>
              <a:spcAft>
                <a:spcPts val="0"/>
              </a:spcAft>
              <a:buClr>
                <a:schemeClr val="dk1"/>
              </a:buClr>
              <a:buSzPct val="100000"/>
              <a:buNone/>
            </a:pPr>
            <a:endParaRPr sz="2000"/>
          </a:p>
        </p:txBody>
      </p:sp>
      <p:sp>
        <p:nvSpPr>
          <p:cNvPr id="315" name="Google Shape;315;g2d8befde041_0_2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16" name="Google Shape;316;g2d8befde041_0_2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pic>
        <p:nvPicPr>
          <p:cNvPr id="317" name="Google Shape;317;g2d8befde041_0_24"/>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d8befde041_0_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3" name="Google Shape;323;g2d8befde041_0_4"/>
          <p:cNvSpPr txBox="1">
            <a:spLocks noGrp="1"/>
          </p:cNvSpPr>
          <p:nvPr>
            <p:ph type="body" idx="1"/>
          </p:nvPr>
        </p:nvSpPr>
        <p:spPr>
          <a:xfrm>
            <a:off x="490375" y="1958450"/>
            <a:ext cx="10863600" cy="4131000"/>
          </a:xfrm>
          <a:prstGeom prst="rect">
            <a:avLst/>
          </a:prstGeom>
          <a:noFill/>
          <a:ln>
            <a:noFill/>
          </a:ln>
        </p:spPr>
        <p:txBody>
          <a:bodyPr spcFirstLastPara="1" wrap="square" lIns="91425" tIns="45700" rIns="91425" bIns="45700" anchor="t" anchorCtr="0">
            <a:normAutofit fontScale="40000" lnSpcReduction="10000"/>
          </a:bodyPr>
          <a:lstStyle/>
          <a:p>
            <a:pPr marL="228600" lvl="0" indent="-174625" algn="l" rtl="0">
              <a:spcBef>
                <a:spcPts val="1209"/>
              </a:spcBef>
              <a:spcAft>
                <a:spcPts val="0"/>
              </a:spcAft>
              <a:buSzPct val="100000"/>
              <a:buChar char="•"/>
            </a:pPr>
            <a:r>
              <a:rPr lang="en-US" sz="6000"/>
              <a:t>Bullying behavior always involves an imbalance of power (physical or social) or strength between the person doing the bullying and the target of the behavior. </a:t>
            </a:r>
            <a:endParaRPr sz="6000"/>
          </a:p>
          <a:p>
            <a:pPr marL="228600" lvl="0" indent="-174625" algn="l" rtl="0">
              <a:spcBef>
                <a:spcPts val="1209"/>
              </a:spcBef>
              <a:spcAft>
                <a:spcPts val="0"/>
              </a:spcAft>
              <a:buSzPct val="100000"/>
              <a:buChar char="•"/>
            </a:pPr>
            <a:r>
              <a:rPr lang="en-US" sz="6000"/>
              <a:t>The person doing the bullying may be physically bigger or stronger or may be older or have greater social status or social power than the person being targeted.</a:t>
            </a:r>
            <a:endParaRPr sz="6000"/>
          </a:p>
          <a:p>
            <a:pPr marL="228600" lvl="0" indent="-174625" algn="l" rtl="0">
              <a:spcBef>
                <a:spcPts val="1209"/>
              </a:spcBef>
              <a:spcAft>
                <a:spcPts val="0"/>
              </a:spcAft>
              <a:buSzPct val="100000"/>
              <a:buChar char="•"/>
            </a:pPr>
            <a:r>
              <a:rPr lang="en-US" sz="6000"/>
              <a:t>Harassment and/or bullying may take many forms and can be physical, non-verbal, verbal, or written. </a:t>
            </a:r>
            <a:endParaRPr sz="6000"/>
          </a:p>
          <a:p>
            <a:pPr marL="228600" lvl="0" indent="-174625" algn="l" rtl="0">
              <a:spcBef>
                <a:spcPts val="1209"/>
              </a:spcBef>
              <a:spcAft>
                <a:spcPts val="0"/>
              </a:spcAft>
              <a:buSzPct val="100000"/>
              <a:buChar char="•"/>
            </a:pPr>
            <a:r>
              <a:rPr lang="en-US" sz="6000"/>
              <a:t>It may be a single incident or a series of related incidents.</a:t>
            </a:r>
            <a:endParaRPr sz="6000"/>
          </a:p>
          <a:p>
            <a:pPr marL="228600" lvl="0" indent="-174625" algn="l" rtl="0">
              <a:spcBef>
                <a:spcPts val="1209"/>
              </a:spcBef>
              <a:spcAft>
                <a:spcPts val="0"/>
              </a:spcAft>
              <a:buSzPct val="100000"/>
              <a:buChar char="•"/>
            </a:pPr>
            <a:r>
              <a:rPr lang="en-US" sz="6000"/>
              <a:t>Bullying is behavior that is intended to cause some kind of harm. </a:t>
            </a:r>
            <a:endParaRPr sz="6000"/>
          </a:p>
          <a:p>
            <a:pPr marL="228600" lvl="0" indent="-174625" algn="l" rtl="0">
              <a:spcBef>
                <a:spcPts val="1209"/>
              </a:spcBef>
              <a:spcAft>
                <a:spcPts val="0"/>
              </a:spcAft>
              <a:buSzPct val="100000"/>
              <a:buChar char="•"/>
            </a:pPr>
            <a:r>
              <a:rPr lang="en-US" sz="6000"/>
              <a:t>The person doing the bullying purposely says or does something to hurt the target of their behavior.</a:t>
            </a:r>
            <a:endParaRPr sz="6000"/>
          </a:p>
          <a:p>
            <a:pPr marL="228600" lvl="0" indent="-101600" algn="l" rtl="0">
              <a:lnSpc>
                <a:spcPct val="100000"/>
              </a:lnSpc>
              <a:spcBef>
                <a:spcPts val="1000"/>
              </a:spcBef>
              <a:spcAft>
                <a:spcPts val="0"/>
              </a:spcAft>
              <a:buClr>
                <a:schemeClr val="dk1"/>
              </a:buClr>
              <a:buSzPct val="100000"/>
              <a:buNone/>
            </a:pPr>
            <a:endParaRPr sz="2000"/>
          </a:p>
        </p:txBody>
      </p:sp>
      <p:sp>
        <p:nvSpPr>
          <p:cNvPr id="324" name="Google Shape;324;g2d8befde041_0_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25" name="Google Shape;325;g2d8befde041_0_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pic>
        <p:nvPicPr>
          <p:cNvPr id="326" name="Google Shape;326;g2d8befde041_0_4"/>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327" name="Google Shape;327;g2d8befde041_0_4"/>
          <p:cNvSpPr txBox="1">
            <a:spLocks noGrp="1"/>
          </p:cNvSpPr>
          <p:nvPr>
            <p:ph type="title"/>
          </p:nvPr>
        </p:nvSpPr>
        <p:spPr>
          <a:xfrm>
            <a:off x="208775" y="422400"/>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Part I: What is Bullying</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d8befde041_6_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3" name="Google Shape;333;g2d8befde041_6_4"/>
          <p:cNvSpPr txBox="1">
            <a:spLocks noGrp="1"/>
          </p:cNvSpPr>
          <p:nvPr>
            <p:ph type="title"/>
          </p:nvPr>
        </p:nvSpPr>
        <p:spPr>
          <a:xfrm>
            <a:off x="417550" y="506375"/>
            <a:ext cx="10515600" cy="1015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6000">
                <a:solidFill>
                  <a:srgbClr val="003366"/>
                </a:solidFill>
              </a:rPr>
              <a:t>Power Imbalance </a:t>
            </a:r>
            <a:endParaRPr sz="6000"/>
          </a:p>
        </p:txBody>
      </p:sp>
      <p:sp>
        <p:nvSpPr>
          <p:cNvPr id="334" name="Google Shape;334;g2d8befde041_6_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35" name="Google Shape;335;g2d8befde041_6_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pic>
        <p:nvPicPr>
          <p:cNvPr id="336" name="Google Shape;336;g2d8befde041_6_4"/>
          <p:cNvPicPr preferRelativeResize="0"/>
          <p:nvPr/>
        </p:nvPicPr>
        <p:blipFill>
          <a:blip r:embed="rId3">
            <a:alphaModFix/>
          </a:blip>
          <a:stretch>
            <a:fillRect/>
          </a:stretch>
        </p:blipFill>
        <p:spPr>
          <a:xfrm>
            <a:off x="490375" y="5972341"/>
            <a:ext cx="1628775" cy="638175"/>
          </a:xfrm>
          <a:prstGeom prst="rect">
            <a:avLst/>
          </a:prstGeom>
          <a:noFill/>
          <a:ln>
            <a:noFill/>
          </a:ln>
        </p:spPr>
      </p:pic>
      <p:sp>
        <p:nvSpPr>
          <p:cNvPr id="337" name="Google Shape;337;g2d8befde041_6_4"/>
          <p:cNvSpPr txBox="1"/>
          <p:nvPr/>
        </p:nvSpPr>
        <p:spPr>
          <a:xfrm>
            <a:off x="417550" y="2192075"/>
            <a:ext cx="11156100" cy="43407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Char char="●"/>
            </a:pPr>
            <a:r>
              <a:rPr lang="en-US" sz="3000">
                <a:solidFill>
                  <a:schemeClr val="dk1"/>
                </a:solidFill>
              </a:rPr>
              <a:t>A power imbalance can reflect a perceived power imbalance that has nothing to do with physical size or strength</a:t>
            </a:r>
            <a:endParaRPr sz="3000">
              <a:solidFill>
                <a:schemeClr val="dk1"/>
              </a:solidFill>
            </a:endParaRPr>
          </a:p>
          <a:p>
            <a:pPr marL="457200" lvl="0" indent="0" algn="l" rtl="0">
              <a:spcBef>
                <a:spcPts val="0"/>
              </a:spcBef>
              <a:spcAft>
                <a:spcPts val="0"/>
              </a:spcAft>
              <a:buNone/>
            </a:pP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The perceived power imbalance can be based on popularity, academic achievement, English proficiency, socioeconomic factors, or anything else to which students might place importance.  </a:t>
            </a: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d8befde041_6_13"/>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3" name="Google Shape;343;g2d8befde041_6_13"/>
          <p:cNvSpPr txBox="1">
            <a:spLocks noGrp="1"/>
          </p:cNvSpPr>
          <p:nvPr>
            <p:ph type="title"/>
          </p:nvPr>
        </p:nvSpPr>
        <p:spPr>
          <a:xfrm>
            <a:off x="111975" y="268175"/>
            <a:ext cx="11105100" cy="13545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Font typeface="Arial"/>
              <a:buNone/>
            </a:pPr>
            <a:r>
              <a:rPr lang="en-US" sz="4100">
                <a:solidFill>
                  <a:srgbClr val="003366"/>
                </a:solidFill>
              </a:rPr>
              <a:t>What are some examples of </a:t>
            </a:r>
            <a:endParaRPr sz="4100">
              <a:solidFill>
                <a:srgbClr val="003366"/>
              </a:solidFill>
            </a:endParaRPr>
          </a:p>
          <a:p>
            <a:pPr marL="0" lvl="0" indent="0" algn="l" rtl="0">
              <a:lnSpc>
                <a:spcPct val="100000"/>
              </a:lnSpc>
              <a:spcBef>
                <a:spcPts val="0"/>
              </a:spcBef>
              <a:spcAft>
                <a:spcPts val="0"/>
              </a:spcAft>
              <a:buClr>
                <a:schemeClr val="dk1"/>
              </a:buClr>
              <a:buFont typeface="Arial"/>
              <a:buNone/>
            </a:pPr>
            <a:r>
              <a:rPr lang="en-US" sz="4100">
                <a:solidFill>
                  <a:srgbClr val="003366"/>
                </a:solidFill>
              </a:rPr>
              <a:t>banned behaviors?</a:t>
            </a:r>
            <a:endParaRPr sz="4200">
              <a:solidFill>
                <a:srgbClr val="003366"/>
              </a:solidFill>
            </a:endParaRPr>
          </a:p>
        </p:txBody>
      </p:sp>
      <p:sp>
        <p:nvSpPr>
          <p:cNvPr id="344" name="Google Shape;344;g2d8befde041_6_13"/>
          <p:cNvSpPr txBox="1">
            <a:spLocks noGrp="1"/>
          </p:cNvSpPr>
          <p:nvPr>
            <p:ph type="body" idx="1"/>
          </p:nvPr>
        </p:nvSpPr>
        <p:spPr>
          <a:xfrm>
            <a:off x="300150" y="1957475"/>
            <a:ext cx="11591700" cy="4241100"/>
          </a:xfrm>
          <a:prstGeom prst="rect">
            <a:avLst/>
          </a:prstGeom>
          <a:noFill/>
          <a:ln>
            <a:noFill/>
          </a:ln>
        </p:spPr>
        <p:txBody>
          <a:bodyPr spcFirstLastPara="1" wrap="square" lIns="91425" tIns="45700" rIns="91425" bIns="45700" anchor="t" anchorCtr="0">
            <a:noAutofit/>
          </a:bodyPr>
          <a:lstStyle/>
          <a:p>
            <a:pPr marL="228600" lvl="0" indent="-153987" algn="l" rtl="0">
              <a:lnSpc>
                <a:spcPct val="90000"/>
              </a:lnSpc>
              <a:spcBef>
                <a:spcPts val="1122"/>
              </a:spcBef>
              <a:spcAft>
                <a:spcPts val="0"/>
              </a:spcAft>
              <a:buSzPts val="1625"/>
              <a:buChar char="•"/>
            </a:pPr>
            <a:r>
              <a:rPr lang="en-US" sz="1625" b="1"/>
              <a:t>Stalking</a:t>
            </a:r>
            <a:endParaRPr sz="1625" b="1"/>
          </a:p>
          <a:p>
            <a:pPr marL="228600" lvl="0" indent="-153987" algn="l" rtl="0">
              <a:lnSpc>
                <a:spcPct val="90000"/>
              </a:lnSpc>
              <a:spcBef>
                <a:spcPts val="1122"/>
              </a:spcBef>
              <a:spcAft>
                <a:spcPts val="0"/>
              </a:spcAft>
              <a:buSzPts val="1625"/>
              <a:buChar char="•"/>
            </a:pPr>
            <a:r>
              <a:rPr lang="en-US" sz="1625" b="1"/>
              <a:t>Hazing</a:t>
            </a:r>
            <a:endParaRPr sz="1625" b="1"/>
          </a:p>
          <a:p>
            <a:pPr marL="228600" lvl="0" indent="-153987" algn="l" rtl="0">
              <a:lnSpc>
                <a:spcPct val="90000"/>
              </a:lnSpc>
              <a:spcBef>
                <a:spcPts val="1122"/>
              </a:spcBef>
              <a:spcAft>
                <a:spcPts val="0"/>
              </a:spcAft>
              <a:buSzPts val="1625"/>
              <a:buChar char="•"/>
            </a:pPr>
            <a:r>
              <a:rPr lang="en-US" sz="1625" b="1"/>
              <a:t>Taunting</a:t>
            </a:r>
            <a:endParaRPr sz="1625" b="1"/>
          </a:p>
          <a:p>
            <a:pPr marL="228600" lvl="0" indent="-153987" algn="l" rtl="0">
              <a:lnSpc>
                <a:spcPct val="90000"/>
              </a:lnSpc>
              <a:spcBef>
                <a:spcPts val="1122"/>
              </a:spcBef>
              <a:spcAft>
                <a:spcPts val="0"/>
              </a:spcAft>
              <a:buSzPts val="1625"/>
              <a:buChar char="•"/>
            </a:pPr>
            <a:r>
              <a:rPr lang="en-US" sz="1625" b="1"/>
              <a:t>Physical Violence</a:t>
            </a:r>
            <a:endParaRPr sz="1625" b="1"/>
          </a:p>
          <a:p>
            <a:pPr marL="228600" lvl="0" indent="-153987" algn="l" rtl="0">
              <a:lnSpc>
                <a:spcPct val="90000"/>
              </a:lnSpc>
              <a:spcBef>
                <a:spcPts val="1122"/>
              </a:spcBef>
              <a:spcAft>
                <a:spcPts val="0"/>
              </a:spcAft>
              <a:buSzPts val="1625"/>
              <a:buChar char="•"/>
            </a:pPr>
            <a:r>
              <a:rPr lang="en-US" sz="1625" b="1"/>
              <a:t>Exclusion from peer groups designed to humiliate or isolate.</a:t>
            </a:r>
            <a:endParaRPr sz="1625" b="1"/>
          </a:p>
          <a:p>
            <a:pPr marL="228600" lvl="0" indent="-166687" algn="l" rtl="0">
              <a:lnSpc>
                <a:spcPct val="90000"/>
              </a:lnSpc>
              <a:spcBef>
                <a:spcPts val="1122"/>
              </a:spcBef>
              <a:spcAft>
                <a:spcPts val="0"/>
              </a:spcAft>
              <a:buSzPts val="1825"/>
              <a:buChar char="•"/>
            </a:pPr>
            <a:r>
              <a:rPr lang="en-US" sz="1625" b="1"/>
              <a:t>Verbal or physical conduct that t</a:t>
            </a:r>
            <a:r>
              <a:rPr lang="en-US" sz="1425" b="1"/>
              <a:t>h</a:t>
            </a:r>
            <a:r>
              <a:rPr lang="en-US" sz="1625" b="1"/>
              <a:t>reatens another with harm;</a:t>
            </a:r>
            <a:endParaRPr sz="1625" b="1"/>
          </a:p>
          <a:p>
            <a:pPr marL="228600" lvl="0" indent="-153987" algn="l" rtl="0">
              <a:lnSpc>
                <a:spcPct val="90000"/>
              </a:lnSpc>
              <a:spcBef>
                <a:spcPts val="1122"/>
              </a:spcBef>
              <a:spcAft>
                <a:spcPts val="0"/>
              </a:spcAft>
              <a:buSzPts val="1625"/>
              <a:buChar char="•"/>
            </a:pPr>
            <a:r>
              <a:rPr lang="en-US" sz="1625" b="1"/>
              <a:t>Seeking to coerce or compel a student or staff member to do something; </a:t>
            </a:r>
            <a:endParaRPr sz="1625" b="1"/>
          </a:p>
          <a:p>
            <a:pPr marL="228600" lvl="0" indent="-153987" algn="l" rtl="0">
              <a:lnSpc>
                <a:spcPct val="90000"/>
              </a:lnSpc>
              <a:spcBef>
                <a:spcPts val="1122"/>
              </a:spcBef>
              <a:spcAft>
                <a:spcPts val="0"/>
              </a:spcAft>
              <a:buSzPts val="1625"/>
              <a:buChar char="•"/>
            </a:pPr>
            <a:r>
              <a:rPr lang="en-US" sz="1625" b="1"/>
              <a:t>Written or graphic material, including graffiti, containing comments or stereotypes that are either posted or circulated on the Internet (cyberbullying);</a:t>
            </a:r>
            <a:endParaRPr sz="1625" b="1"/>
          </a:p>
          <a:p>
            <a:pPr marL="228600" lvl="0" indent="-153987" algn="l" rtl="0">
              <a:lnSpc>
                <a:spcPct val="90000"/>
              </a:lnSpc>
              <a:spcBef>
                <a:spcPts val="1122"/>
              </a:spcBef>
              <a:spcAft>
                <a:spcPts val="0"/>
              </a:spcAft>
              <a:buSzPts val="1625"/>
              <a:buChar char="•"/>
            </a:pPr>
            <a:r>
              <a:rPr lang="en-US" sz="1625" b="1"/>
              <a:t>Making derogatory statements or using language to humiliate or harass other students based on actual or perceived race, color, creed, ethnicity, national origin, citizenship/immigration status, religion, gender, gender identity, gender expression, sexual orientation, disability, or weight;</a:t>
            </a:r>
            <a:endParaRPr sz="1625" b="1"/>
          </a:p>
          <a:p>
            <a:pPr marL="228600" lvl="0" indent="-101600" algn="l" rtl="0">
              <a:lnSpc>
                <a:spcPct val="90000"/>
              </a:lnSpc>
              <a:spcBef>
                <a:spcPts val="1000"/>
              </a:spcBef>
              <a:spcAft>
                <a:spcPts val="0"/>
              </a:spcAft>
              <a:buClr>
                <a:schemeClr val="dk1"/>
              </a:buClr>
              <a:buSzPts val="650"/>
              <a:buNone/>
            </a:pPr>
            <a:endParaRPr sz="650" b="1"/>
          </a:p>
        </p:txBody>
      </p:sp>
      <p:sp>
        <p:nvSpPr>
          <p:cNvPr id="345" name="Google Shape;345;g2d8befde041_6_1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346" name="Google Shape;346;g2d8befde041_6_1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pic>
        <p:nvPicPr>
          <p:cNvPr id="347" name="Google Shape;347;g2d8befde041_6_13"/>
          <p:cNvPicPr preferRelativeResize="0"/>
          <p:nvPr/>
        </p:nvPicPr>
        <p:blipFill>
          <a:blip r:embed="rId3">
            <a:alphaModFix/>
          </a:blip>
          <a:stretch>
            <a:fillRect/>
          </a:stretch>
        </p:blipFill>
        <p:spPr>
          <a:xfrm>
            <a:off x="490375" y="5972341"/>
            <a:ext cx="1628775" cy="638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6834</Words>
  <Application>Microsoft Office PowerPoint</Application>
  <PresentationFormat>Widescreen</PresentationFormat>
  <Paragraphs>565</Paragraphs>
  <Slides>50</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Roboto</vt:lpstr>
      <vt:lpstr>Helvetica Neue</vt:lpstr>
      <vt:lpstr>Calibri</vt:lpstr>
      <vt:lpstr>Quattrocento Sans</vt:lpstr>
      <vt:lpstr>Arial</vt:lpstr>
      <vt:lpstr>Office Theme</vt:lpstr>
      <vt:lpstr>Office Theme</vt:lpstr>
      <vt:lpstr>Respect for All: Parents as Partners</vt:lpstr>
      <vt:lpstr>Welcome &amp; Introductions </vt:lpstr>
      <vt:lpstr>Respect for All </vt:lpstr>
      <vt:lpstr> Agenda </vt:lpstr>
      <vt:lpstr>Part 1: What is BUllying   </vt:lpstr>
      <vt:lpstr>Part I: What is Bullying</vt:lpstr>
      <vt:lpstr>Part I: What is Bullying</vt:lpstr>
      <vt:lpstr>Power Imbalance </vt:lpstr>
      <vt:lpstr>What are some examples of  banned behaviors?</vt:lpstr>
      <vt:lpstr>Bullying Is Not Conflict </vt:lpstr>
      <vt:lpstr>Scenario # 1 – Is it Conflict or Bullying?</vt:lpstr>
      <vt:lpstr>Scenario # 2 – Is it Conflict or Bullying?</vt:lpstr>
      <vt:lpstr>Scenario # 3 – Is it Conflict or Bullying?</vt:lpstr>
      <vt:lpstr>Scenario # 4 – Is it Conflict or Bullying?</vt:lpstr>
      <vt:lpstr>Signs a Child Is Being Bullied</vt:lpstr>
      <vt:lpstr>Signs a Child is Bullying Others</vt:lpstr>
      <vt:lpstr>What are reasons why some children don't ask for help?</vt:lpstr>
      <vt:lpstr>Part II: Addressing Bullying and Asking for Help</vt:lpstr>
      <vt:lpstr>What are reasons why some children don't ask for help?</vt:lpstr>
      <vt:lpstr>Schools should prevent bullying behavior through:</vt:lpstr>
      <vt:lpstr>Each school should intervene to put an end to bullying behavior</vt:lpstr>
      <vt:lpstr>Why SEL in our schools?</vt:lpstr>
      <vt:lpstr>Reporting</vt:lpstr>
      <vt:lpstr>Online Portal</vt:lpstr>
      <vt:lpstr>Frequently Asked Questions </vt:lpstr>
      <vt:lpstr>Student and Parent Complaint/Reporting Form</vt:lpstr>
      <vt:lpstr>Posters in Schools with Name(s) of Respect for Liaison(s) and Sexual Harassment Prevention Liaison(s)</vt:lpstr>
      <vt:lpstr>What happens after a report is made?</vt:lpstr>
      <vt:lpstr>Retaliation </vt:lpstr>
      <vt:lpstr>Confidentiality</vt:lpstr>
      <vt:lpstr>Escalation Assistance from Superintendent and Family Support Coordinator</vt:lpstr>
      <vt:lpstr>Request for Escalation Staff Assistance Form</vt:lpstr>
      <vt:lpstr>Part III: Cyberbullying and Protection </vt:lpstr>
      <vt:lpstr>What is Cyberbullying?</vt:lpstr>
      <vt:lpstr>Parent Responsibilities</vt:lpstr>
      <vt:lpstr>What You Can Do About Bullying: If Your Child is Bullying</vt:lpstr>
      <vt:lpstr>Student Responsibilities</vt:lpstr>
      <vt:lpstr>Families, Students, and Social Media</vt:lpstr>
      <vt:lpstr>Manage Your Online Image</vt:lpstr>
      <vt:lpstr>Headline Exercise</vt:lpstr>
      <vt:lpstr>Post Responsibly</vt:lpstr>
      <vt:lpstr>Consider the Consequences of Your Online Actions</vt:lpstr>
      <vt:lpstr>Be Aware of Your Child’s Behavior Online</vt:lpstr>
      <vt:lpstr>Take Threats of Cyberbullying Seriously</vt:lpstr>
      <vt:lpstr>Role Play Being an Ally</vt:lpstr>
      <vt:lpstr>I-Messages- Role Playing is Key</vt:lpstr>
      <vt:lpstr>Reflecting Activity </vt:lpstr>
      <vt:lpstr>Resources </vt:lpstr>
      <vt:lpstr>Role Play Being an Ally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Cho Sophia</dc:creator>
  <cp:lastModifiedBy>David Barone</cp:lastModifiedBy>
  <cp:revision>1</cp:revision>
  <dcterms:created xsi:type="dcterms:W3CDTF">2023-11-27T19:25:17Z</dcterms:created>
  <dcterms:modified xsi:type="dcterms:W3CDTF">2025-09-22T12:32:02Z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0x010100CA60C1F32A21C24C85BAE86DEF122E89</vt:lpwstr>
  </property>
  <property fmtid="{D5CDD505-2E9C-101B-9397-08002B2CF9AE}" pid="3" name="MediaServiceImageTags">
    <vt:lpwstr/>
  </property>
</Properties>
</file>