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3" r:id="rId9"/>
    <p:sldId id="264" r:id="rId10"/>
    <p:sldId id="269" r:id="rId11"/>
    <p:sldId id="266" r:id="rId12"/>
    <p:sldId id="267" r:id="rId13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64A2"/>
    <a:srgbClr val="FF9933"/>
    <a:srgbClr val="80B34D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0B8-4152-94E0-63412FF3F5BA}"/>
              </c:ext>
            </c:extLst>
          </c:dPt>
          <c:dPt>
            <c:idx val="1"/>
            <c:bubble3D val="0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50B8-4152-94E0-63412FF3F5BA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0B8-4152-94E0-63412FF3F5BA}"/>
              </c:ext>
            </c:extLst>
          </c:dPt>
          <c:dPt>
            <c:idx val="3"/>
            <c:bubble3D val="0"/>
            <c:spPr>
              <a:solidFill>
                <a:schemeClr val="tx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50B8-4152-94E0-63412FF3F5BA}"/>
              </c:ext>
            </c:extLst>
          </c:dPt>
          <c:cat>
            <c:strRef>
              <c:f>Sheet1!$A$2:$A$4</c:f>
              <c:strCache>
                <c:ptCount val="3"/>
                <c:pt idx="0">
                  <c:v>Maintenance of Effort</c:v>
                </c:pt>
                <c:pt idx="1">
                  <c:v>Discretionary</c:v>
                </c:pt>
                <c:pt idx="2">
                  <c:v>Targeted</c:v>
                </c:pt>
              </c:strCache>
            </c:strRef>
          </c:cat>
          <c:val>
            <c:numRef>
              <c:f>Sheet1!$B$2:$B$4</c:f>
              <c:numCache>
                <c:formatCode>#,##0</c:formatCode>
                <c:ptCount val="3"/>
                <c:pt idx="0" formatCode="_(* #,##0_);_(* \(#,##0\);_(* &quot;-&quot;??_);_(@_)">
                  <c:v>30000000</c:v>
                </c:pt>
                <c:pt idx="1">
                  <c:v>214121795.76999998</c:v>
                </c:pt>
                <c:pt idx="2" formatCode="_(* #,##0.00_);_(* \(#,##0.00\);_(* &quot;-&quot;??_);_(@_)">
                  <c:v>103878204.23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B8-4152-94E0-63412FF3F5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996429881748653"/>
          <c:y val="6.3218405108698777E-2"/>
          <c:w val="0.5842292495696102"/>
          <c:h val="0.9367815948913011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F4C-4567-8D21-93139B542CFD}"/>
              </c:ext>
            </c:extLst>
          </c:dPt>
          <c:dPt>
            <c:idx val="1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4CE-4FE7-B042-E946343A5534}"/>
              </c:ext>
            </c:extLst>
          </c:dPt>
          <c:dPt>
            <c:idx val="2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4CE-4FE7-B042-E946343A5534}"/>
              </c:ext>
            </c:extLst>
          </c:dPt>
          <c:dPt>
            <c:idx val="3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04CE-4FE7-B042-E946343A5534}"/>
              </c:ext>
            </c:extLst>
          </c:dPt>
          <c:cat>
            <c:strRef>
              <c:f>Sheet1!$A$2:$A$5</c:f>
              <c:strCache>
                <c:ptCount val="4"/>
                <c:pt idx="0">
                  <c:v>Assistant Principals &amp; Principals</c:v>
                </c:pt>
                <c:pt idx="1">
                  <c:v>OTPS</c:v>
                </c:pt>
                <c:pt idx="2">
                  <c:v>Pupil Personnel Service Providers</c:v>
                </c:pt>
                <c:pt idx="3">
                  <c:v>Teachers</c:v>
                </c:pt>
              </c:strCache>
            </c:strRef>
          </c:cat>
          <c:val>
            <c:numRef>
              <c:f>Sheet1!$B$2:$B$5</c:f>
              <c:numCache>
                <c:formatCode>_(* #,##0.00_);_(* \(#,##0.00\);_(* "-"??_);_(@_)</c:formatCode>
                <c:ptCount val="4"/>
                <c:pt idx="0">
                  <c:v>83143.629899999971</c:v>
                </c:pt>
                <c:pt idx="1">
                  <c:v>9427359.0600000024</c:v>
                </c:pt>
                <c:pt idx="2">
                  <c:v>16656925.400834002</c:v>
                </c:pt>
                <c:pt idx="3">
                  <c:v>321952428.84272754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CE-4FE7-B042-E946343A55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50" b="1" i="0">
                <a:solidFill>
                  <a:srgbClr val="00336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33333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50" b="1" i="0">
                <a:solidFill>
                  <a:srgbClr val="00336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50" b="1" i="0">
                <a:solidFill>
                  <a:srgbClr val="00336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743200" y="6377940"/>
            <a:ext cx="6400800" cy="381000"/>
          </a:xfrm>
          <a:custGeom>
            <a:avLst/>
            <a:gdLst/>
            <a:ahLst/>
            <a:cxnLst/>
            <a:rect l="l" t="t" r="r" b="b"/>
            <a:pathLst>
              <a:path w="6400800" h="381000">
                <a:moveTo>
                  <a:pt x="0" y="381000"/>
                </a:moveTo>
                <a:lnTo>
                  <a:pt x="6400800" y="381000"/>
                </a:lnTo>
                <a:lnTo>
                  <a:pt x="64008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28600" y="6356603"/>
            <a:ext cx="2131314" cy="40233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2542032" y="6377940"/>
            <a:ext cx="422275" cy="381000"/>
          </a:xfrm>
          <a:custGeom>
            <a:avLst/>
            <a:gdLst/>
            <a:ahLst/>
            <a:cxnLst/>
            <a:rect l="l" t="t" r="r" b="b"/>
            <a:pathLst>
              <a:path w="422275" h="381000">
                <a:moveTo>
                  <a:pt x="211074" y="0"/>
                </a:moveTo>
                <a:lnTo>
                  <a:pt x="162672" y="5031"/>
                </a:lnTo>
                <a:lnTo>
                  <a:pt x="118243" y="19363"/>
                </a:lnTo>
                <a:lnTo>
                  <a:pt x="79052" y="41851"/>
                </a:lnTo>
                <a:lnTo>
                  <a:pt x="46366" y="71353"/>
                </a:lnTo>
                <a:lnTo>
                  <a:pt x="21451" y="106724"/>
                </a:lnTo>
                <a:lnTo>
                  <a:pt x="5573" y="146821"/>
                </a:lnTo>
                <a:lnTo>
                  <a:pt x="0" y="190500"/>
                </a:lnTo>
                <a:lnTo>
                  <a:pt x="5573" y="234178"/>
                </a:lnTo>
                <a:lnTo>
                  <a:pt x="21451" y="274275"/>
                </a:lnTo>
                <a:lnTo>
                  <a:pt x="46366" y="309646"/>
                </a:lnTo>
                <a:lnTo>
                  <a:pt x="79052" y="339148"/>
                </a:lnTo>
                <a:lnTo>
                  <a:pt x="118243" y="361636"/>
                </a:lnTo>
                <a:lnTo>
                  <a:pt x="162672" y="375968"/>
                </a:lnTo>
                <a:lnTo>
                  <a:pt x="211074" y="381000"/>
                </a:lnTo>
                <a:lnTo>
                  <a:pt x="259475" y="375968"/>
                </a:lnTo>
                <a:lnTo>
                  <a:pt x="303904" y="361636"/>
                </a:lnTo>
                <a:lnTo>
                  <a:pt x="343095" y="339148"/>
                </a:lnTo>
                <a:lnTo>
                  <a:pt x="375781" y="309646"/>
                </a:lnTo>
                <a:lnTo>
                  <a:pt x="400696" y="274275"/>
                </a:lnTo>
                <a:lnTo>
                  <a:pt x="416574" y="234178"/>
                </a:lnTo>
                <a:lnTo>
                  <a:pt x="422148" y="190500"/>
                </a:lnTo>
                <a:lnTo>
                  <a:pt x="416574" y="146821"/>
                </a:lnTo>
                <a:lnTo>
                  <a:pt x="400696" y="106724"/>
                </a:lnTo>
                <a:lnTo>
                  <a:pt x="375781" y="71353"/>
                </a:lnTo>
                <a:lnTo>
                  <a:pt x="343095" y="41851"/>
                </a:lnTo>
                <a:lnTo>
                  <a:pt x="303904" y="19363"/>
                </a:lnTo>
                <a:lnTo>
                  <a:pt x="259475" y="5031"/>
                </a:lnTo>
                <a:lnTo>
                  <a:pt x="211074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0"/>
            <a:ext cx="9144000" cy="228600"/>
          </a:xfrm>
          <a:custGeom>
            <a:avLst/>
            <a:gdLst/>
            <a:ahLst/>
            <a:cxnLst/>
            <a:rect l="l" t="t" r="r" b="b"/>
            <a:pathLst>
              <a:path w="9144000" h="228600">
                <a:moveTo>
                  <a:pt x="0" y="228600"/>
                </a:moveTo>
                <a:lnTo>
                  <a:pt x="9144000" y="228600"/>
                </a:lnTo>
                <a:lnTo>
                  <a:pt x="91440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05810" y="385317"/>
            <a:ext cx="3742054" cy="3695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50" b="1" i="0">
                <a:solidFill>
                  <a:srgbClr val="00336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57757" y="1197610"/>
            <a:ext cx="7428484" cy="3342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33333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16264" y="6498564"/>
            <a:ext cx="249554" cy="224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ContractsForExcellence@schools.nyc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ycenet.edu/offices/finance_schools/budget/DSBPO/allocationmemo/fy19_20/fy20_docs/fy2020_sam001_1b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299459" y="0"/>
            <a:ext cx="5844540" cy="6858000"/>
          </a:xfrm>
          <a:custGeom>
            <a:avLst/>
            <a:gdLst/>
            <a:ahLst/>
            <a:cxnLst/>
            <a:rect l="l" t="t" r="r" b="b"/>
            <a:pathLst>
              <a:path w="5844540" h="6858000">
                <a:moveTo>
                  <a:pt x="5844540" y="6857998"/>
                </a:moveTo>
                <a:lnTo>
                  <a:pt x="5844540" y="0"/>
                </a:lnTo>
                <a:lnTo>
                  <a:pt x="0" y="0"/>
                </a:lnTo>
                <a:lnTo>
                  <a:pt x="0" y="6857998"/>
                </a:lnTo>
                <a:lnTo>
                  <a:pt x="5844540" y="6857998"/>
                </a:lnTo>
                <a:close/>
              </a:path>
            </a:pathLst>
          </a:custGeom>
          <a:solidFill>
            <a:srgbClr val="0025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13994" rIns="0" bIns="0" rtlCol="0">
            <a:spAutoFit/>
          </a:bodyPr>
          <a:lstStyle/>
          <a:p>
            <a:pPr marL="2900045" marR="5080">
              <a:lnSpc>
                <a:spcPct val="100000"/>
              </a:lnSpc>
              <a:spcBef>
                <a:spcPts val="100"/>
              </a:spcBef>
            </a:pPr>
            <a:r>
              <a:rPr sz="5400" b="1" dirty="0">
                <a:solidFill>
                  <a:srgbClr val="FF9933"/>
                </a:solidFill>
                <a:latin typeface="Arial"/>
                <a:cs typeface="Arial"/>
              </a:rPr>
              <a:t>Contracts</a:t>
            </a:r>
            <a:r>
              <a:rPr sz="5400" b="1" spc="-95" dirty="0">
                <a:solidFill>
                  <a:srgbClr val="FF9933"/>
                </a:solidFill>
                <a:latin typeface="Arial"/>
                <a:cs typeface="Arial"/>
              </a:rPr>
              <a:t> </a:t>
            </a:r>
            <a:r>
              <a:rPr sz="5400" b="1" dirty="0">
                <a:solidFill>
                  <a:srgbClr val="FF9933"/>
                </a:solidFill>
                <a:latin typeface="Arial"/>
                <a:cs typeface="Arial"/>
              </a:rPr>
              <a:t>for  </a:t>
            </a:r>
            <a:r>
              <a:rPr sz="5400" b="1" spc="-10" dirty="0">
                <a:solidFill>
                  <a:srgbClr val="FF9933"/>
                </a:solidFill>
                <a:latin typeface="Arial"/>
                <a:cs typeface="Arial"/>
              </a:rPr>
              <a:t>Excellence</a:t>
            </a:r>
            <a:endParaRPr sz="54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76217" y="5397668"/>
            <a:ext cx="2626995" cy="473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065"/>
              </a:lnSpc>
            </a:pPr>
            <a:r>
              <a:rPr sz="1850" b="1" spc="10" dirty="0">
                <a:solidFill>
                  <a:srgbClr val="FFFFFF"/>
                </a:solidFill>
                <a:latin typeface="Arial"/>
                <a:cs typeface="Arial"/>
              </a:rPr>
              <a:t>FY 2017 Proposed</a:t>
            </a:r>
            <a:r>
              <a:rPr sz="1850" b="1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50" b="1" spc="10" dirty="0">
                <a:solidFill>
                  <a:srgbClr val="FFFFFF"/>
                </a:solidFill>
                <a:latin typeface="Arial"/>
                <a:cs typeface="Arial"/>
              </a:rPr>
              <a:t>Plan</a:t>
            </a:r>
            <a:endParaRPr sz="1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r>
              <a:rPr sz="1350" dirty="0">
                <a:solidFill>
                  <a:srgbClr val="FF9933"/>
                </a:solidFill>
                <a:latin typeface="Arial"/>
                <a:cs typeface="Arial"/>
              </a:rPr>
              <a:t>July</a:t>
            </a:r>
            <a:r>
              <a:rPr sz="1350" spc="-30" dirty="0">
                <a:solidFill>
                  <a:srgbClr val="FF9933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FF9933"/>
                </a:solidFill>
                <a:latin typeface="Arial"/>
                <a:cs typeface="Arial"/>
              </a:rPr>
              <a:t>2016</a:t>
            </a:r>
            <a:endParaRPr sz="135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88791" y="5484876"/>
            <a:ext cx="378460" cy="1022985"/>
          </a:xfrm>
          <a:custGeom>
            <a:avLst/>
            <a:gdLst/>
            <a:ahLst/>
            <a:cxnLst/>
            <a:rect l="l" t="t" r="r" b="b"/>
            <a:pathLst>
              <a:path w="378460" h="1022984">
                <a:moveTo>
                  <a:pt x="0" y="0"/>
                </a:moveTo>
                <a:lnTo>
                  <a:pt x="0" y="1022604"/>
                </a:lnTo>
                <a:lnTo>
                  <a:pt x="377952" y="48435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744467" y="413004"/>
            <a:ext cx="3390899" cy="6019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686555" y="5343144"/>
            <a:ext cx="3144520" cy="923925"/>
          </a:xfrm>
          <a:custGeom>
            <a:avLst/>
            <a:gdLst/>
            <a:ahLst/>
            <a:cxnLst/>
            <a:rect l="l" t="t" r="r" b="b"/>
            <a:pathLst>
              <a:path w="3144520" h="923925">
                <a:moveTo>
                  <a:pt x="0" y="923543"/>
                </a:moveTo>
                <a:lnTo>
                  <a:pt x="3144011" y="923543"/>
                </a:lnTo>
                <a:lnTo>
                  <a:pt x="3144011" y="0"/>
                </a:lnTo>
                <a:lnTo>
                  <a:pt x="0" y="0"/>
                </a:lnTo>
                <a:lnTo>
                  <a:pt x="0" y="923543"/>
                </a:lnTo>
                <a:close/>
              </a:path>
            </a:pathLst>
          </a:custGeom>
          <a:solidFill>
            <a:srgbClr val="0025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766565" y="5369763"/>
            <a:ext cx="2842895" cy="8515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FY </a:t>
            </a:r>
            <a:r>
              <a:rPr sz="1950" b="1" dirty="0" smtClean="0">
                <a:solidFill>
                  <a:srgbClr val="FFFFFF"/>
                </a:solidFill>
                <a:latin typeface="Arial"/>
                <a:cs typeface="Arial"/>
              </a:rPr>
              <a:t>20</a:t>
            </a:r>
            <a:r>
              <a:rPr lang="en-US" sz="1950" b="1" dirty="0" smtClean="0">
                <a:solidFill>
                  <a:srgbClr val="FFFFFF"/>
                </a:solidFill>
                <a:latin typeface="Arial"/>
                <a:cs typeface="Arial"/>
              </a:rPr>
              <a:t>20</a:t>
            </a:r>
            <a:r>
              <a:rPr sz="195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Proposed</a:t>
            </a:r>
            <a:r>
              <a:rPr sz="1950" b="1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Plan:</a:t>
            </a:r>
            <a:endParaRPr sz="19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950" b="1" i="1" dirty="0">
                <a:solidFill>
                  <a:srgbClr val="FFFFFF"/>
                </a:solidFill>
                <a:latin typeface="Arial"/>
                <a:cs typeface="Arial"/>
              </a:rPr>
              <a:t>Borough</a:t>
            </a:r>
            <a:r>
              <a:rPr sz="1950" b="1" i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i="1" dirty="0">
                <a:solidFill>
                  <a:srgbClr val="FFFFFF"/>
                </a:solidFill>
                <a:latin typeface="Arial"/>
                <a:cs typeface="Arial"/>
              </a:rPr>
              <a:t>Hearing</a:t>
            </a:r>
            <a:endParaRPr sz="19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500" spc="-5" dirty="0">
                <a:solidFill>
                  <a:srgbClr val="FF9933"/>
                </a:solidFill>
                <a:latin typeface="Arial"/>
                <a:cs typeface="Arial"/>
              </a:rPr>
              <a:t>July</a:t>
            </a:r>
            <a:r>
              <a:rPr sz="1500" spc="-20" dirty="0">
                <a:solidFill>
                  <a:srgbClr val="FF9933"/>
                </a:solidFill>
                <a:latin typeface="Arial"/>
                <a:cs typeface="Arial"/>
              </a:rPr>
              <a:t> </a:t>
            </a:r>
            <a:r>
              <a:rPr sz="1500" dirty="0" smtClean="0">
                <a:solidFill>
                  <a:srgbClr val="FF9933"/>
                </a:solidFill>
                <a:latin typeface="Arial"/>
                <a:cs typeface="Arial"/>
              </a:rPr>
              <a:t>201</a:t>
            </a:r>
            <a:r>
              <a:rPr lang="en-US" sz="1500" dirty="0" smtClean="0">
                <a:solidFill>
                  <a:srgbClr val="FF9933"/>
                </a:solidFill>
                <a:latin typeface="Arial"/>
                <a:cs typeface="Arial"/>
              </a:rPr>
              <a:t>9</a:t>
            </a:r>
            <a:endParaRPr sz="15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Chart 23"/>
          <p:cNvGraphicFramePr/>
          <p:nvPr>
            <p:extLst/>
          </p:nvPr>
        </p:nvGraphicFramePr>
        <p:xfrm>
          <a:off x="381000" y="1760220"/>
          <a:ext cx="7086600" cy="4419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How </a:t>
            </a:r>
            <a:r>
              <a:rPr spc="5" dirty="0"/>
              <a:t>C4E </a:t>
            </a:r>
            <a:r>
              <a:rPr dirty="0"/>
              <a:t>Dollars Are</a:t>
            </a:r>
            <a:r>
              <a:rPr spc="-125" dirty="0"/>
              <a:t> </a:t>
            </a:r>
            <a:r>
              <a:rPr dirty="0"/>
              <a:t>Spent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97023" y="731266"/>
            <a:ext cx="4160520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350" b="1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Expenditures for the $348 </a:t>
            </a:r>
            <a:r>
              <a:rPr kumimoji="0" sz="1350" b="1" i="0" u="none" strike="noStrike" kern="1200" cap="none" spc="-5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Million </a:t>
            </a:r>
            <a:r>
              <a:rPr kumimoji="0" sz="1350" b="1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Restricted</a:t>
            </a:r>
            <a:r>
              <a:rPr kumimoji="0" sz="1350" b="1" i="0" u="none" strike="noStrike" kern="1200" cap="none" spc="-125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350" b="1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Funds</a:t>
            </a:r>
            <a:endParaRPr kumimoji="0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340225" y="2216341"/>
            <a:ext cx="927100" cy="372110"/>
          </a:xfrm>
          <a:custGeom>
            <a:avLst/>
            <a:gdLst/>
            <a:ahLst/>
            <a:cxnLst/>
            <a:rect l="l" t="t" r="r" b="b"/>
            <a:pathLst>
              <a:path w="927100" h="372110">
                <a:moveTo>
                  <a:pt x="0" y="371855"/>
                </a:moveTo>
                <a:lnTo>
                  <a:pt x="868680" y="0"/>
                </a:lnTo>
                <a:lnTo>
                  <a:pt x="926591" y="0"/>
                </a:lnTo>
              </a:path>
            </a:pathLst>
          </a:custGeom>
          <a:ln w="9144">
            <a:solidFill>
              <a:srgbClr val="636363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object 10"/>
          <p:cNvSpPr/>
          <p:nvPr/>
        </p:nvSpPr>
        <p:spPr>
          <a:xfrm rot="2872351" flipH="1">
            <a:off x="3915817" y="1780899"/>
            <a:ext cx="226964" cy="385679"/>
          </a:xfrm>
          <a:custGeom>
            <a:avLst/>
            <a:gdLst/>
            <a:ahLst/>
            <a:cxnLst/>
            <a:rect l="l" t="t" r="r" b="b"/>
            <a:pathLst>
              <a:path w="163195" h="231775">
                <a:moveTo>
                  <a:pt x="0" y="231648"/>
                </a:moveTo>
                <a:lnTo>
                  <a:pt x="106680" y="0"/>
                </a:lnTo>
                <a:lnTo>
                  <a:pt x="163068" y="0"/>
                </a:lnTo>
              </a:path>
            </a:pathLst>
          </a:custGeom>
          <a:ln w="9144">
            <a:solidFill>
              <a:srgbClr val="636363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41447" y="4723384"/>
            <a:ext cx="2239899" cy="5642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5260" marR="0" lvl="0" indent="0" algn="l" defTabSz="914400" rtl="0" eaLnBrk="1" fontAlgn="auto" latinLnBrk="0" hangingPunct="1">
              <a:lnSpc>
                <a:spcPts val="2115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1" i="0" u="none" strike="noStrike" kern="120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Teachers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5080" lvl="0" indent="0" algn="ctr" defTabSz="914400" rtl="0" eaLnBrk="1" fontAlgn="auto" latinLnBrk="0" hangingPunct="1">
              <a:lnSpc>
                <a:spcPts val="2080"/>
              </a:lnSpc>
              <a:spcBef>
                <a:spcPts val="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1" i="0" u="none" strike="noStrike" kern="1200" cap="none" spc="-5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$</a:t>
            </a:r>
            <a:r>
              <a:rPr kumimoji="0" lang="en-US" sz="1800" b="1" i="0" u="none" strike="noStrike" kern="1200" cap="none" spc="-5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322 </a:t>
            </a:r>
            <a:r>
              <a:rPr kumimoji="0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million  </a:t>
            </a:r>
            <a:r>
              <a:rPr kumimoji="0" lang="en-US" sz="1800" b="1" i="0" u="none" strike="noStrike" kern="1200" cap="none" spc="-1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92</a:t>
            </a:r>
            <a:r>
              <a:rPr kumimoji="0" sz="1800" b="1" i="0" u="none" strike="noStrike" kern="1200" cap="none" spc="-1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%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908358" y="1517015"/>
            <a:ext cx="1417955" cy="858519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 marR="5080" lvl="0" indent="57150" algn="ctr" defTabSz="914400" rtl="0" eaLnBrk="1" fontAlgn="auto" latinLnBrk="0" hangingPunct="1">
              <a:lnSpc>
                <a:spcPts val="1660"/>
              </a:lnSpc>
              <a:spcBef>
                <a:spcPts val="1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Pupil Personnel  </a:t>
            </a: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Service</a:t>
            </a:r>
            <a:r>
              <a:rPr kumimoji="0" sz="1400" b="0" i="0" u="none" strike="noStrike" kern="1200" cap="none" spc="-45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Providers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" marR="0" lvl="0" indent="0" algn="ctr" defTabSz="914400" rtl="0" eaLnBrk="1" fontAlgn="auto" latinLnBrk="0" hangingPunct="1">
              <a:lnSpc>
                <a:spcPts val="15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$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17</a:t>
            </a:r>
            <a:r>
              <a:rPr kumimoji="0" sz="1400" b="0" i="0" u="none" strike="noStrike" kern="1200" cap="none" spc="-30" normalizeH="0" baseline="0" noProof="0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million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ts val="164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5" normalizeH="0" baseline="0" noProof="0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5</a:t>
            </a:r>
            <a:r>
              <a:rPr kumimoji="0" sz="1400" b="0" i="0" u="none" strike="noStrike" kern="1200" cap="none" spc="-5" normalizeH="0" baseline="0" noProof="0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%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071305" y="1089977"/>
            <a:ext cx="1557655" cy="854075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065" marR="5080" lvl="0" indent="48260" algn="ctr" defTabSz="914400" rtl="0" eaLnBrk="1" fontAlgn="auto" latinLnBrk="0" hangingPunct="1">
              <a:lnSpc>
                <a:spcPts val="1620"/>
              </a:lnSpc>
              <a:spcBef>
                <a:spcPts val="20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Other than  Personnel</a:t>
            </a:r>
            <a:r>
              <a:rPr kumimoji="0" sz="1400" b="0" i="0" u="none" strike="noStrike" kern="1200" cap="none" spc="-7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Services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635" marR="0" lvl="0" indent="0" algn="ctr" defTabSz="914400" rtl="0" eaLnBrk="1" fontAlgn="auto" latinLnBrk="0" hangingPunct="1">
              <a:lnSpc>
                <a:spcPts val="15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$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9.4</a:t>
            </a:r>
            <a:r>
              <a:rPr kumimoji="0" sz="1400" b="0" i="0" u="none" strike="noStrike" kern="1200" cap="none" spc="-25" normalizeH="0" baseline="0" noProof="0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million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ts val="164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5" normalizeH="0" baseline="0" noProof="0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3</a:t>
            </a:r>
            <a:r>
              <a:rPr kumimoji="0" sz="1400" b="0" i="0" u="none" strike="noStrike" kern="1200" cap="none" spc="-5" normalizeH="0" baseline="0" noProof="0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%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268210" y="4847080"/>
            <a:ext cx="116205" cy="114300"/>
          </a:xfrm>
          <a:custGeom>
            <a:avLst/>
            <a:gdLst/>
            <a:ahLst/>
            <a:cxnLst/>
            <a:rect l="l" t="t" r="r" b="b"/>
            <a:pathLst>
              <a:path w="116204" h="114300">
                <a:moveTo>
                  <a:pt x="0" y="114300"/>
                </a:moveTo>
                <a:lnTo>
                  <a:pt x="115824" y="114300"/>
                </a:lnTo>
                <a:lnTo>
                  <a:pt x="11582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FF9933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268211" y="3292339"/>
            <a:ext cx="116205" cy="116205"/>
          </a:xfrm>
          <a:custGeom>
            <a:avLst/>
            <a:gdLst/>
            <a:ahLst/>
            <a:cxnLst/>
            <a:rect l="l" t="t" r="r" b="b"/>
            <a:pathLst>
              <a:path w="116204" h="116205">
                <a:moveTo>
                  <a:pt x="0" y="115824"/>
                </a:moveTo>
                <a:lnTo>
                  <a:pt x="115824" y="115824"/>
                </a:lnTo>
                <a:lnTo>
                  <a:pt x="115824" y="0"/>
                </a:lnTo>
                <a:lnTo>
                  <a:pt x="0" y="0"/>
                </a:lnTo>
                <a:lnTo>
                  <a:pt x="0" y="115824"/>
                </a:lnTo>
                <a:close/>
              </a:path>
            </a:pathLst>
          </a:custGeom>
          <a:solidFill>
            <a:srgbClr val="80B34D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424421" y="4723384"/>
            <a:ext cx="2221865" cy="569387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ts val="207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Assistant 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Principals</a:t>
            </a:r>
            <a:r>
              <a:rPr kumimoji="0" sz="1800" b="0" i="0" u="none" strike="noStrike" kern="1200" cap="none" spc="-75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&amp;  </a:t>
            </a:r>
            <a:r>
              <a:rPr kumimoji="0" sz="1800" b="0" i="0" u="none" strike="noStrike" kern="1200" cap="none" spc="-5" normalizeH="0" baseline="0" noProof="0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Principals</a:t>
            </a:r>
            <a:r>
              <a:rPr kumimoji="0" lang="en-US" sz="1800" b="0" i="0" u="none" strike="noStrike" kern="1200" cap="none" spc="-5" normalizeH="0" baseline="0" noProof="0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100" b="0" i="0" u="none" strike="noStrike" kern="1200" cap="none" spc="-5" normalizeH="0" baseline="0" noProof="0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(&lt;0.1% $83,143)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268211" y="3688079"/>
            <a:ext cx="116205" cy="116205"/>
          </a:xfrm>
          <a:custGeom>
            <a:avLst/>
            <a:gdLst/>
            <a:ahLst/>
            <a:cxnLst/>
            <a:rect l="l" t="t" r="r" b="b"/>
            <a:pathLst>
              <a:path w="116204" h="116204">
                <a:moveTo>
                  <a:pt x="0" y="115824"/>
                </a:moveTo>
                <a:lnTo>
                  <a:pt x="115824" y="115824"/>
                </a:lnTo>
                <a:lnTo>
                  <a:pt x="115824" y="0"/>
                </a:lnTo>
                <a:lnTo>
                  <a:pt x="0" y="0"/>
                </a:lnTo>
                <a:lnTo>
                  <a:pt x="0" y="115824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268211" y="4270247"/>
            <a:ext cx="116205" cy="114300"/>
          </a:xfrm>
          <a:custGeom>
            <a:avLst/>
            <a:gdLst/>
            <a:ahLst/>
            <a:cxnLst/>
            <a:rect l="l" t="t" r="r" b="b"/>
            <a:pathLst>
              <a:path w="116204" h="114300">
                <a:moveTo>
                  <a:pt x="0" y="114300"/>
                </a:moveTo>
                <a:lnTo>
                  <a:pt x="115824" y="114300"/>
                </a:lnTo>
                <a:lnTo>
                  <a:pt x="115824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555555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424421" y="3578479"/>
            <a:ext cx="2452370" cy="114490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ts val="207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Pupil Personnel Service  Providers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ts val="2115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Other than</a:t>
            </a:r>
            <a:r>
              <a:rPr kumimoji="0" sz="1800" b="0" i="0" u="none" strike="noStrike" kern="1200" cap="none" spc="-15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Personnel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ts val="211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Services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 marR="0" lvl="0" indent="0" algn="l" defTabSz="914400" rtl="0" eaLnBrk="1" fontAlgn="auto" latinLnBrk="0" hangingPunct="1">
              <a:lnSpc>
                <a:spcPts val="16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25400" marR="0" lvl="0" indent="0" algn="l" defTabSz="914400" rtl="0" eaLnBrk="1" fontAlgn="auto" latinLnBrk="0" hangingPunct="1">
                <a:lnSpc>
                  <a:spcPts val="165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5" name="object 20"/>
          <p:cNvSpPr txBox="1"/>
          <p:nvPr/>
        </p:nvSpPr>
        <p:spPr>
          <a:xfrm>
            <a:off x="6427914" y="3200400"/>
            <a:ext cx="2452370" cy="300082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ts val="207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-5" normalizeH="0" baseline="0" noProof="0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Teachers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22328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" y="514603"/>
            <a:ext cx="8915399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2000" spc="5" dirty="0" smtClean="0">
                <a:solidFill>
                  <a:schemeClr val="tx1"/>
                </a:solidFill>
              </a:rPr>
              <a:t>Class Size as an Allowable Activity During the 2019 – 2020 School Year </a:t>
            </a:r>
            <a:endParaRPr sz="2000" dirty="0">
              <a:solidFill>
                <a:schemeClr val="tx1"/>
              </a:solidFill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38200" y="1524000"/>
            <a:ext cx="7675880" cy="353622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06045">
              <a:lnSpc>
                <a:spcPct val="100000"/>
              </a:lnSpc>
              <a:spcBef>
                <a:spcPts val="95"/>
              </a:spcBef>
              <a:tabLst>
                <a:tab pos="227329" algn="l"/>
                <a:tab pos="227965" algn="l"/>
              </a:tabLst>
            </a:pPr>
            <a:r>
              <a:rPr lang="en-US" sz="1600" dirty="0">
                <a:latin typeface="Arial"/>
                <a:cs typeface="Arial"/>
              </a:rPr>
              <a:t>For the </a:t>
            </a:r>
            <a:r>
              <a:rPr lang="en-US" sz="1600" dirty="0" smtClean="0">
                <a:latin typeface="Arial"/>
                <a:cs typeface="Arial"/>
              </a:rPr>
              <a:t>2019-2020 </a:t>
            </a:r>
            <a:r>
              <a:rPr lang="en-US" sz="1600" dirty="0">
                <a:latin typeface="Arial"/>
                <a:cs typeface="Arial"/>
              </a:rPr>
              <a:t>school year, the DOE will continue its efforts to reduce class size, </a:t>
            </a:r>
            <a:r>
              <a:rPr lang="en-US" sz="1600" dirty="0" smtClean="0">
                <a:latin typeface="Arial"/>
                <a:cs typeface="Arial"/>
              </a:rPr>
              <a:t>one </a:t>
            </a:r>
            <a:r>
              <a:rPr lang="en-US" sz="1600" dirty="0">
                <a:latin typeface="Arial"/>
                <a:cs typeface="Arial"/>
              </a:rPr>
              <a:t>of the allowable activities for which Contracts for Excellence funds may be </a:t>
            </a:r>
            <a:r>
              <a:rPr lang="en-US" sz="1600" dirty="0" smtClean="0">
                <a:latin typeface="Arial"/>
                <a:cs typeface="Arial"/>
              </a:rPr>
              <a:t>spent </a:t>
            </a:r>
            <a:r>
              <a:rPr lang="en-US" sz="1600" dirty="0">
                <a:latin typeface="Arial"/>
                <a:cs typeface="Arial"/>
              </a:rPr>
              <a:t>pursuant to the C4E legislation, in the following ways</a:t>
            </a:r>
            <a:r>
              <a:rPr lang="en-US" sz="1600" dirty="0" smtClean="0">
                <a:latin typeface="Arial"/>
                <a:cs typeface="Arial"/>
              </a:rPr>
              <a:t>:</a:t>
            </a:r>
          </a:p>
          <a:p>
            <a:pPr marL="12700" marR="106045">
              <a:lnSpc>
                <a:spcPct val="100000"/>
              </a:lnSpc>
              <a:spcBef>
                <a:spcPts val="95"/>
              </a:spcBef>
              <a:tabLst>
                <a:tab pos="227329" algn="l"/>
                <a:tab pos="227965" algn="l"/>
              </a:tabLst>
            </a:pPr>
            <a:endParaRPr lang="en-US" sz="1600" dirty="0">
              <a:latin typeface="Arial"/>
              <a:cs typeface="Arial"/>
            </a:endParaRPr>
          </a:p>
          <a:p>
            <a:pPr marL="755650" marR="106045" lvl="1" indent="-285750">
              <a:spcBef>
                <a:spcPts val="95"/>
              </a:spcBef>
              <a:buFont typeface="Wingdings" panose="05000000000000000000" pitchFamily="2" charset="2"/>
              <a:buChar char="Ø"/>
              <a:tabLst>
                <a:tab pos="227329" algn="l"/>
                <a:tab pos="227965" algn="l"/>
              </a:tabLst>
            </a:pPr>
            <a:r>
              <a:rPr lang="en-US" sz="1600" dirty="0" smtClean="0">
                <a:latin typeface="Arial"/>
                <a:cs typeface="Arial"/>
              </a:rPr>
              <a:t>Last </a:t>
            </a:r>
            <a:r>
              <a:rPr lang="en-US" sz="1600" dirty="0">
                <a:latin typeface="Arial"/>
                <a:cs typeface="Arial"/>
              </a:rPr>
              <a:t>year, NYCDOE focused on class size reduction in the Renewal School Program.  These schools align well with the </a:t>
            </a:r>
            <a:r>
              <a:rPr lang="en-US" sz="1600" dirty="0" smtClean="0">
                <a:latin typeface="Arial"/>
                <a:cs typeface="Arial"/>
              </a:rPr>
              <a:t>legal requirements of </a:t>
            </a:r>
            <a:r>
              <a:rPr lang="en-US" sz="1600" dirty="0">
                <a:latin typeface="Arial"/>
                <a:cs typeface="Arial"/>
              </a:rPr>
              <a:t>Contracts for </a:t>
            </a:r>
            <a:r>
              <a:rPr lang="en-US" sz="1600" dirty="0" smtClean="0">
                <a:latin typeface="Arial"/>
                <a:cs typeface="Arial"/>
              </a:rPr>
              <a:t>Excellence.</a:t>
            </a:r>
          </a:p>
          <a:p>
            <a:pPr marL="469900" marR="106045" lvl="1">
              <a:spcBef>
                <a:spcPts val="95"/>
              </a:spcBef>
              <a:tabLst>
                <a:tab pos="227329" algn="l"/>
                <a:tab pos="227965" algn="l"/>
              </a:tabLst>
            </a:pPr>
            <a:endParaRPr lang="en-US" sz="1600" dirty="0">
              <a:latin typeface="Arial"/>
              <a:cs typeface="Arial"/>
            </a:endParaRPr>
          </a:p>
          <a:p>
            <a:pPr marL="755650" marR="106045" lvl="1" indent="-285750">
              <a:spcBef>
                <a:spcPts val="95"/>
              </a:spcBef>
              <a:buFont typeface="Wingdings" panose="05000000000000000000" pitchFamily="2" charset="2"/>
              <a:buChar char="Ø"/>
              <a:tabLst>
                <a:tab pos="227329" algn="l"/>
                <a:tab pos="227965" algn="l"/>
              </a:tabLst>
            </a:pPr>
            <a:r>
              <a:rPr lang="en-US" sz="1600" dirty="0" smtClean="0">
                <a:latin typeface="Arial"/>
                <a:cs typeface="Arial"/>
              </a:rPr>
              <a:t>For </a:t>
            </a:r>
            <a:r>
              <a:rPr lang="en-US" sz="1600" dirty="0">
                <a:latin typeface="Arial"/>
                <a:cs typeface="Arial"/>
              </a:rPr>
              <a:t>the </a:t>
            </a:r>
            <a:r>
              <a:rPr lang="en-US" sz="1600" dirty="0" smtClean="0">
                <a:latin typeface="Arial"/>
                <a:cs typeface="Arial"/>
              </a:rPr>
              <a:t>2019-2020 </a:t>
            </a:r>
            <a:r>
              <a:rPr lang="en-US" sz="1600" dirty="0">
                <a:latin typeface="Arial"/>
                <a:cs typeface="Arial"/>
              </a:rPr>
              <a:t>school year, NYCDOE will continue to focus on the </a:t>
            </a:r>
            <a:r>
              <a:rPr lang="en-US" sz="1600" dirty="0" smtClean="0">
                <a:latin typeface="Arial"/>
                <a:cs typeface="Arial"/>
              </a:rPr>
              <a:t>lowest performing schools in </a:t>
            </a:r>
            <a:r>
              <a:rPr lang="en-US" sz="1600" dirty="0">
                <a:latin typeface="Arial"/>
                <a:cs typeface="Arial"/>
              </a:rPr>
              <a:t>its class size reduction efforts. </a:t>
            </a:r>
            <a:endParaRPr lang="en-US" sz="1600" dirty="0" smtClean="0">
              <a:latin typeface="Arial"/>
              <a:cs typeface="Arial"/>
            </a:endParaRPr>
          </a:p>
          <a:p>
            <a:pPr marL="298450" marR="106045" indent="-285750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  <a:tabLst>
                <a:tab pos="227329" algn="l"/>
                <a:tab pos="227965" algn="l"/>
              </a:tabLst>
            </a:pPr>
            <a:endParaRPr lang="en-US" sz="1600" dirty="0">
              <a:latin typeface="Arial"/>
              <a:cs typeface="Arial"/>
            </a:endParaRPr>
          </a:p>
          <a:p>
            <a:pPr marL="12700" marR="106045">
              <a:lnSpc>
                <a:spcPct val="100000"/>
              </a:lnSpc>
              <a:spcBef>
                <a:spcPts val="95"/>
              </a:spcBef>
              <a:tabLst>
                <a:tab pos="227329" algn="l"/>
                <a:tab pos="227965" algn="l"/>
              </a:tabLst>
            </a:pPr>
            <a:r>
              <a:rPr lang="en-US" sz="1600" dirty="0">
                <a:latin typeface="Arial"/>
                <a:cs typeface="Arial"/>
              </a:rPr>
              <a:t>The New York State Commissioner of Education has determined that the five-year Class Size Plan created in 2007, when the C4E legislation was issued, is no longer in effect. </a:t>
            </a:r>
            <a:endParaRPr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18509" y="378967"/>
            <a:ext cx="28276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Public</a:t>
            </a:r>
            <a:r>
              <a:rPr sz="2800" spc="-65" dirty="0"/>
              <a:t> </a:t>
            </a:r>
            <a:r>
              <a:rPr sz="2800" spc="-5" dirty="0"/>
              <a:t>Comment</a:t>
            </a:r>
            <a:endParaRPr sz="28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857757" y="1197610"/>
            <a:ext cx="7428484" cy="3797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We </a:t>
            </a:r>
            <a:r>
              <a:rPr spc="-10" dirty="0"/>
              <a:t>will </a:t>
            </a:r>
            <a:r>
              <a:rPr spc="-5" dirty="0"/>
              <a:t>take public feedback into account </a:t>
            </a:r>
            <a:r>
              <a:rPr dirty="0"/>
              <a:t>in </a:t>
            </a:r>
            <a:r>
              <a:rPr spc="-5" dirty="0"/>
              <a:t>the coming months as </a:t>
            </a:r>
            <a:r>
              <a:rPr spc="-15" dirty="0"/>
              <a:t>we </a:t>
            </a:r>
            <a:r>
              <a:rPr spc="-5" dirty="0"/>
              <a:t>continue</a:t>
            </a:r>
            <a:r>
              <a:rPr spc="175" dirty="0"/>
              <a:t> </a:t>
            </a:r>
            <a:r>
              <a:rPr spc="-5" dirty="0"/>
              <a:t>to</a:t>
            </a:r>
          </a:p>
          <a:p>
            <a:pPr marL="91440">
              <a:lnSpc>
                <a:spcPct val="100000"/>
              </a:lnSpc>
            </a:pPr>
            <a:r>
              <a:rPr spc="-5" dirty="0"/>
              <a:t>develop a </a:t>
            </a:r>
            <a:r>
              <a:rPr spc="-10" dirty="0"/>
              <a:t>citywide </a:t>
            </a:r>
            <a:r>
              <a:rPr spc="-5" dirty="0"/>
              <a:t>Contracts for Excellence</a:t>
            </a:r>
            <a:r>
              <a:rPr spc="35" dirty="0"/>
              <a:t> </a:t>
            </a:r>
            <a:r>
              <a:rPr spc="-5" dirty="0"/>
              <a:t>plan.</a:t>
            </a:r>
          </a:p>
          <a:p>
            <a:pPr marL="91440">
              <a:lnSpc>
                <a:spcPct val="100000"/>
              </a:lnSpc>
              <a:spcBef>
                <a:spcPts val="1155"/>
              </a:spcBef>
            </a:pPr>
            <a:r>
              <a:rPr spc="-5" dirty="0"/>
              <a:t>The deadline for submitting public comments </a:t>
            </a:r>
            <a:r>
              <a:rPr spc="-10" dirty="0"/>
              <a:t>will </a:t>
            </a:r>
            <a:r>
              <a:rPr spc="-5" dirty="0"/>
              <a:t>be </a:t>
            </a:r>
            <a:r>
              <a:rPr lang="en-US" spc="-15" smtClean="0">
                <a:solidFill>
                  <a:schemeClr val="tx1"/>
                </a:solidFill>
                <a:latin typeface="Arial"/>
                <a:cs typeface="Arial"/>
              </a:rPr>
              <a:t>August 31, </a:t>
            </a:r>
            <a:r>
              <a:rPr lang="en-US" spc="-15" dirty="0" smtClean="0">
                <a:solidFill>
                  <a:schemeClr val="tx1"/>
                </a:solidFill>
                <a:latin typeface="Arial"/>
                <a:cs typeface="Arial"/>
              </a:rPr>
              <a:t>2019</a:t>
            </a:r>
            <a:r>
              <a:rPr b="1" spc="-5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b="1" spc="-5" dirty="0">
              <a:solidFill>
                <a:srgbClr val="000000"/>
              </a:solidFill>
              <a:latin typeface="Arial"/>
              <a:cs typeface="Arial"/>
            </a:endParaRPr>
          </a:p>
          <a:p>
            <a:pPr marL="91440">
              <a:lnSpc>
                <a:spcPct val="100000"/>
              </a:lnSpc>
              <a:spcBef>
                <a:spcPts val="1150"/>
              </a:spcBef>
            </a:pPr>
            <a:r>
              <a:rPr spc="-5" dirty="0"/>
              <a:t>The public may comment on any aspect of the plan,</a:t>
            </a:r>
            <a:r>
              <a:rPr spc="90" dirty="0"/>
              <a:t> </a:t>
            </a:r>
            <a:r>
              <a:rPr spc="-5" dirty="0"/>
              <a:t>including:</a:t>
            </a:r>
          </a:p>
          <a:p>
            <a:pPr marL="434341">
              <a:lnSpc>
                <a:spcPct val="100000"/>
              </a:lnSpc>
              <a:spcBef>
                <a:spcPts val="1155"/>
              </a:spcBef>
              <a:buClr>
                <a:srgbClr val="6699CC"/>
              </a:buClr>
              <a:tabLst>
                <a:tab pos="646430" algn="l"/>
              </a:tabLst>
            </a:pPr>
            <a:r>
              <a:rPr spc="-5" dirty="0"/>
              <a:t>How schools are planning to spend their discretionary funds within the</a:t>
            </a:r>
            <a:r>
              <a:rPr spc="120" dirty="0"/>
              <a:t> </a:t>
            </a:r>
            <a:r>
              <a:rPr spc="-5" dirty="0"/>
              <a:t>six</a:t>
            </a:r>
          </a:p>
          <a:p>
            <a:pPr marL="645795">
              <a:lnSpc>
                <a:spcPct val="100000"/>
              </a:lnSpc>
            </a:pPr>
            <a:r>
              <a:rPr spc="-5" dirty="0" smtClean="0"/>
              <a:t>allowable </a:t>
            </a:r>
            <a:r>
              <a:rPr spc="-5" dirty="0"/>
              <a:t>program</a:t>
            </a:r>
            <a:r>
              <a:rPr spc="5" dirty="0"/>
              <a:t> </a:t>
            </a:r>
            <a:r>
              <a:rPr spc="-5" dirty="0"/>
              <a:t>areas</a:t>
            </a:r>
          </a:p>
          <a:p>
            <a:pPr marL="720091" indent="-285750">
              <a:lnSpc>
                <a:spcPct val="100000"/>
              </a:lnSpc>
              <a:spcBef>
                <a:spcPts val="1150"/>
              </a:spcBef>
              <a:buFont typeface="Wingdings" panose="05000000000000000000" pitchFamily="2" charset="2"/>
              <a:buChar char="Ø"/>
              <a:tabLst>
                <a:tab pos="646430" algn="l"/>
              </a:tabLst>
            </a:pPr>
            <a:r>
              <a:rPr spc="-5" dirty="0"/>
              <a:t>How the </a:t>
            </a:r>
            <a:r>
              <a:rPr spc="-10" dirty="0"/>
              <a:t>DOE </a:t>
            </a:r>
            <a:r>
              <a:rPr spc="-5" dirty="0"/>
              <a:t>is allocating targeted Contract funds to</a:t>
            </a:r>
            <a:r>
              <a:rPr spc="110" dirty="0"/>
              <a:t> </a:t>
            </a:r>
            <a:r>
              <a:rPr spc="-5" dirty="0"/>
              <a:t>schools</a:t>
            </a:r>
          </a:p>
          <a:p>
            <a:pPr marL="720091" indent="-285750">
              <a:lnSpc>
                <a:spcPct val="100000"/>
              </a:lnSpc>
              <a:spcBef>
                <a:spcPts val="1155"/>
              </a:spcBef>
              <a:buFont typeface="Wingdings" panose="05000000000000000000" pitchFamily="2" charset="2"/>
              <a:buChar char="Ø"/>
              <a:tabLst>
                <a:tab pos="646430" algn="l"/>
              </a:tabLst>
            </a:pPr>
            <a:r>
              <a:rPr spc="-5" dirty="0"/>
              <a:t>The public comment</a:t>
            </a:r>
            <a:r>
              <a:rPr spc="15" dirty="0"/>
              <a:t> </a:t>
            </a:r>
            <a:r>
              <a:rPr spc="-5" dirty="0"/>
              <a:t>process</a:t>
            </a:r>
          </a:p>
          <a:p>
            <a:pPr marL="91440" marR="122555">
              <a:lnSpc>
                <a:spcPct val="100000"/>
              </a:lnSpc>
              <a:spcBef>
                <a:spcPts val="1155"/>
              </a:spcBef>
            </a:pPr>
            <a:endParaRPr lang="en-US" spc="-5" dirty="0" smtClean="0"/>
          </a:p>
          <a:p>
            <a:pPr marL="91440" marR="122555">
              <a:lnSpc>
                <a:spcPct val="100000"/>
              </a:lnSpc>
              <a:spcBef>
                <a:spcPts val="1155"/>
              </a:spcBef>
            </a:pPr>
            <a:r>
              <a:rPr spc="-5" dirty="0" smtClean="0"/>
              <a:t>Educators</a:t>
            </a:r>
            <a:r>
              <a:rPr spc="-5" dirty="0"/>
              <a:t>, parents, and </a:t>
            </a:r>
            <a:r>
              <a:rPr dirty="0"/>
              <a:t>all </a:t>
            </a:r>
            <a:r>
              <a:rPr spc="-5" dirty="0"/>
              <a:t>other members of the New </a:t>
            </a:r>
            <a:r>
              <a:rPr spc="-10" dirty="0"/>
              <a:t>York </a:t>
            </a:r>
            <a:r>
              <a:rPr spc="-5" dirty="0"/>
              <a:t>City community </a:t>
            </a:r>
            <a:r>
              <a:rPr spc="-10" dirty="0"/>
              <a:t>with  </a:t>
            </a:r>
            <a:r>
              <a:rPr spc="-5" dirty="0"/>
              <a:t>feedback should e-mail us at</a:t>
            </a:r>
            <a:r>
              <a:rPr spc="65" dirty="0"/>
              <a:t> </a:t>
            </a:r>
            <a:r>
              <a:rPr b="1" u="sng" spc="-5" dirty="0">
                <a:solidFill>
                  <a:srgbClr val="6699CC"/>
                </a:solidFill>
                <a:uFill>
                  <a:solidFill>
                    <a:srgbClr val="6699CC"/>
                  </a:solidFill>
                </a:uFill>
                <a:latin typeface="Arial"/>
                <a:cs typeface="Arial"/>
                <a:hlinkClick r:id="rId2"/>
              </a:rPr>
              <a:t>ContractsForExcellence@schools.nyc.gov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2742" y="1118361"/>
            <a:ext cx="8235950" cy="401699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198755" indent="-285750">
              <a:lnSpc>
                <a:spcPct val="100000"/>
              </a:lnSpc>
              <a:spcBef>
                <a:spcPts val="100"/>
              </a:spcBef>
              <a:buFont typeface="Wingdings" panose="05000000000000000000" pitchFamily="2" charset="2"/>
              <a:buChar char="Ø"/>
              <a:tabLst>
                <a:tab pos="269875" algn="l"/>
                <a:tab pos="270510" algn="l"/>
              </a:tabLst>
            </a:pPr>
            <a:r>
              <a:rPr sz="1800" spc="-5" dirty="0">
                <a:solidFill>
                  <a:srgbClr val="2B2B2B"/>
                </a:solidFill>
                <a:latin typeface="Arial"/>
                <a:cs typeface="Arial"/>
              </a:rPr>
              <a:t>NYCDOE receives Foundation Aid </a:t>
            </a:r>
            <a:r>
              <a:rPr sz="1800" dirty="0">
                <a:solidFill>
                  <a:srgbClr val="2B2B2B"/>
                </a:solidFill>
                <a:latin typeface="Arial"/>
                <a:cs typeface="Arial"/>
              </a:rPr>
              <a:t>from the </a:t>
            </a:r>
            <a:r>
              <a:rPr sz="1800" spc="-5" dirty="0">
                <a:solidFill>
                  <a:srgbClr val="2B2B2B"/>
                </a:solidFill>
                <a:latin typeface="Arial"/>
                <a:cs typeface="Arial"/>
              </a:rPr>
              <a:t>State, making up a portion </a:t>
            </a:r>
            <a:r>
              <a:rPr sz="1800" dirty="0">
                <a:solidFill>
                  <a:srgbClr val="2B2B2B"/>
                </a:solidFill>
                <a:latin typeface="Arial"/>
                <a:cs typeface="Arial"/>
              </a:rPr>
              <a:t>of the  </a:t>
            </a:r>
            <a:r>
              <a:rPr sz="1800" spc="-5" dirty="0">
                <a:solidFill>
                  <a:srgbClr val="2B2B2B"/>
                </a:solidFill>
                <a:latin typeface="Arial"/>
                <a:cs typeface="Arial"/>
              </a:rPr>
              <a:t>overall</a:t>
            </a:r>
            <a:r>
              <a:rPr sz="1800" spc="5" dirty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B2B2B"/>
                </a:solidFill>
                <a:latin typeface="Arial"/>
                <a:cs typeface="Arial"/>
              </a:rPr>
              <a:t>budget.</a:t>
            </a:r>
            <a:endParaRPr sz="1800" dirty="0">
              <a:latin typeface="Arial"/>
              <a:cs typeface="Arial"/>
            </a:endParaRPr>
          </a:p>
          <a:p>
            <a:pPr marL="298450" marR="271780" indent="-285750" algn="just">
              <a:lnSpc>
                <a:spcPct val="100000"/>
              </a:lnSpc>
              <a:spcBef>
                <a:spcPts val="1295"/>
              </a:spcBef>
              <a:buFont typeface="Wingdings" panose="05000000000000000000" pitchFamily="2" charset="2"/>
              <a:buChar char="Ø"/>
              <a:tabLst>
                <a:tab pos="270510" algn="l"/>
              </a:tabLst>
            </a:pPr>
            <a:r>
              <a:rPr sz="1800" dirty="0">
                <a:solidFill>
                  <a:srgbClr val="2B2B2B"/>
                </a:solidFill>
                <a:latin typeface="Arial"/>
                <a:cs typeface="Arial"/>
              </a:rPr>
              <a:t>A </a:t>
            </a:r>
            <a:r>
              <a:rPr sz="1800" spc="-5" dirty="0">
                <a:solidFill>
                  <a:srgbClr val="2B2B2B"/>
                </a:solidFill>
                <a:latin typeface="Arial"/>
                <a:cs typeface="Arial"/>
              </a:rPr>
              <a:t>November 2006 Court </a:t>
            </a:r>
            <a:r>
              <a:rPr sz="1800" dirty="0">
                <a:solidFill>
                  <a:srgbClr val="2B2B2B"/>
                </a:solidFill>
                <a:latin typeface="Arial"/>
                <a:cs typeface="Arial"/>
              </a:rPr>
              <a:t>of </a:t>
            </a:r>
            <a:r>
              <a:rPr sz="1800" spc="-5" dirty="0">
                <a:solidFill>
                  <a:srgbClr val="2B2B2B"/>
                </a:solidFill>
                <a:latin typeface="Arial"/>
                <a:cs typeface="Arial"/>
              </a:rPr>
              <a:t>Appeals decision </a:t>
            </a:r>
            <a:r>
              <a:rPr sz="1800" dirty="0">
                <a:solidFill>
                  <a:srgbClr val="2B2B2B"/>
                </a:solidFill>
                <a:latin typeface="Arial"/>
                <a:cs typeface="Arial"/>
              </a:rPr>
              <a:t>stated </a:t>
            </a:r>
            <a:r>
              <a:rPr sz="1800" spc="-5" dirty="0">
                <a:solidFill>
                  <a:srgbClr val="2B2B2B"/>
                </a:solidFill>
                <a:latin typeface="Arial"/>
                <a:cs typeface="Arial"/>
              </a:rPr>
              <a:t>that every public school  child </a:t>
            </a:r>
            <a:r>
              <a:rPr sz="1800" dirty="0">
                <a:solidFill>
                  <a:srgbClr val="2B2B2B"/>
                </a:solidFill>
                <a:latin typeface="Arial"/>
                <a:cs typeface="Arial"/>
              </a:rPr>
              <a:t>in </a:t>
            </a:r>
            <a:r>
              <a:rPr sz="1800" spc="-5" dirty="0">
                <a:solidFill>
                  <a:srgbClr val="2B2B2B"/>
                </a:solidFill>
                <a:latin typeface="Arial"/>
                <a:cs typeface="Arial"/>
              </a:rPr>
              <a:t>the </a:t>
            </a:r>
            <a:r>
              <a:rPr sz="1800" dirty="0">
                <a:solidFill>
                  <a:srgbClr val="2B2B2B"/>
                </a:solidFill>
                <a:latin typeface="Arial"/>
                <a:cs typeface="Arial"/>
              </a:rPr>
              <a:t>State </a:t>
            </a:r>
            <a:r>
              <a:rPr sz="1800" spc="-5" dirty="0">
                <a:solidFill>
                  <a:srgbClr val="2B2B2B"/>
                </a:solidFill>
                <a:latin typeface="Arial"/>
                <a:cs typeface="Arial"/>
              </a:rPr>
              <a:t>has </a:t>
            </a:r>
            <a:r>
              <a:rPr lang="en-US" sz="1800" spc="-5" dirty="0" smtClean="0">
                <a:solidFill>
                  <a:srgbClr val="2B2B2B"/>
                </a:solidFill>
                <a:latin typeface="Arial"/>
                <a:cs typeface="Arial"/>
              </a:rPr>
              <a:t>a </a:t>
            </a:r>
            <a:r>
              <a:rPr sz="1800" spc="-10" dirty="0" smtClean="0">
                <a:solidFill>
                  <a:srgbClr val="2B2B2B"/>
                </a:solidFill>
                <a:latin typeface="Arial"/>
                <a:cs typeface="Arial"/>
              </a:rPr>
              <a:t>right </a:t>
            </a:r>
            <a:r>
              <a:rPr sz="1800" dirty="0">
                <a:solidFill>
                  <a:srgbClr val="2B2B2B"/>
                </a:solidFill>
                <a:latin typeface="Arial"/>
                <a:cs typeface="Arial"/>
              </a:rPr>
              <a:t>to a </a:t>
            </a:r>
            <a:r>
              <a:rPr sz="1800" spc="-5" dirty="0">
                <a:solidFill>
                  <a:srgbClr val="2B2B2B"/>
                </a:solidFill>
                <a:latin typeface="Arial"/>
                <a:cs typeface="Arial"/>
              </a:rPr>
              <a:t>"sound basic education" </a:t>
            </a:r>
            <a:r>
              <a:rPr sz="1800" spc="-10" dirty="0">
                <a:solidFill>
                  <a:srgbClr val="2B2B2B"/>
                </a:solidFill>
                <a:latin typeface="Arial"/>
                <a:cs typeface="Arial"/>
              </a:rPr>
              <a:t>and </a:t>
            </a:r>
            <a:r>
              <a:rPr sz="1800" spc="-5" dirty="0">
                <a:solidFill>
                  <a:srgbClr val="2B2B2B"/>
                </a:solidFill>
                <a:latin typeface="Arial"/>
                <a:cs typeface="Arial"/>
              </a:rPr>
              <a:t>that </a:t>
            </a:r>
            <a:r>
              <a:rPr sz="1800" dirty="0">
                <a:solidFill>
                  <a:srgbClr val="2B2B2B"/>
                </a:solidFill>
                <a:latin typeface="Arial"/>
                <a:cs typeface="Arial"/>
              </a:rPr>
              <a:t>the State  </a:t>
            </a:r>
            <a:r>
              <a:rPr sz="1800" spc="-5" dirty="0">
                <a:solidFill>
                  <a:srgbClr val="2B2B2B"/>
                </a:solidFill>
                <a:latin typeface="Arial"/>
                <a:cs typeface="Arial"/>
              </a:rPr>
              <a:t>has </a:t>
            </a:r>
            <a:r>
              <a:rPr sz="1800" dirty="0">
                <a:solidFill>
                  <a:srgbClr val="2B2B2B"/>
                </a:solidFill>
                <a:latin typeface="Arial"/>
                <a:cs typeface="Arial"/>
              </a:rPr>
              <a:t>the </a:t>
            </a:r>
            <a:r>
              <a:rPr sz="1800" spc="-5" dirty="0">
                <a:solidFill>
                  <a:srgbClr val="2B2B2B"/>
                </a:solidFill>
                <a:latin typeface="Arial"/>
                <a:cs typeface="Arial"/>
              </a:rPr>
              <a:t>responsibility </a:t>
            </a:r>
            <a:r>
              <a:rPr sz="1800" dirty="0">
                <a:solidFill>
                  <a:srgbClr val="2B2B2B"/>
                </a:solidFill>
                <a:latin typeface="Arial"/>
                <a:cs typeface="Arial"/>
              </a:rPr>
              <a:t>to </a:t>
            </a:r>
            <a:r>
              <a:rPr sz="1800" spc="-5" dirty="0">
                <a:solidFill>
                  <a:srgbClr val="2B2B2B"/>
                </a:solidFill>
                <a:latin typeface="Arial"/>
                <a:cs typeface="Arial"/>
              </a:rPr>
              <a:t>increase funding </a:t>
            </a:r>
            <a:r>
              <a:rPr sz="1800" dirty="0">
                <a:solidFill>
                  <a:srgbClr val="2B2B2B"/>
                </a:solidFill>
                <a:latin typeface="Arial"/>
                <a:cs typeface="Arial"/>
              </a:rPr>
              <a:t>for </a:t>
            </a:r>
            <a:r>
              <a:rPr sz="1800" spc="-5" dirty="0">
                <a:solidFill>
                  <a:srgbClr val="2B2B2B"/>
                </a:solidFill>
                <a:latin typeface="Arial"/>
                <a:cs typeface="Arial"/>
              </a:rPr>
              <a:t>New York City's public</a:t>
            </a:r>
            <a:r>
              <a:rPr sz="1800" spc="120" dirty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B2B2B"/>
                </a:solidFill>
                <a:latin typeface="Arial"/>
                <a:cs typeface="Arial"/>
              </a:rPr>
              <a:t>schools.</a:t>
            </a:r>
            <a:endParaRPr sz="1800" dirty="0">
              <a:latin typeface="Arial"/>
              <a:cs typeface="Arial"/>
            </a:endParaRPr>
          </a:p>
          <a:p>
            <a:pPr marL="641351" marR="5080" lvl="1" indent="-285750">
              <a:lnSpc>
                <a:spcPct val="95000"/>
              </a:lnSpc>
              <a:spcBef>
                <a:spcPts val="434"/>
              </a:spcBef>
              <a:buClr>
                <a:srgbClr val="6699CC"/>
              </a:buClr>
              <a:buFont typeface="Arial" panose="020B0604020202020204" pitchFamily="34" charset="0"/>
              <a:buChar char="•"/>
              <a:tabLst>
                <a:tab pos="567055" algn="l"/>
                <a:tab pos="567690" algn="l"/>
              </a:tabLst>
            </a:pPr>
            <a:r>
              <a:rPr sz="1600" dirty="0">
                <a:solidFill>
                  <a:srgbClr val="2B2B2B"/>
                </a:solidFill>
                <a:latin typeface="Arial"/>
                <a:cs typeface="Arial"/>
              </a:rPr>
              <a:t>As </a:t>
            </a:r>
            <a:r>
              <a:rPr sz="1600" spc="-5" dirty="0">
                <a:solidFill>
                  <a:srgbClr val="2B2B2B"/>
                </a:solidFill>
                <a:latin typeface="Arial"/>
                <a:cs typeface="Arial"/>
              </a:rPr>
              <a:t>a result </a:t>
            </a:r>
            <a:r>
              <a:rPr sz="1600" dirty="0">
                <a:solidFill>
                  <a:srgbClr val="2B2B2B"/>
                </a:solidFill>
                <a:latin typeface="Arial"/>
                <a:cs typeface="Arial"/>
              </a:rPr>
              <a:t>of this </a:t>
            </a:r>
            <a:r>
              <a:rPr sz="1600" spc="-5" dirty="0">
                <a:solidFill>
                  <a:srgbClr val="2B2B2B"/>
                </a:solidFill>
                <a:latin typeface="Arial"/>
                <a:cs typeface="Arial"/>
              </a:rPr>
              <a:t>court decision, </a:t>
            </a:r>
            <a:r>
              <a:rPr sz="1600" dirty="0">
                <a:solidFill>
                  <a:srgbClr val="2B2B2B"/>
                </a:solidFill>
                <a:latin typeface="Arial"/>
                <a:cs typeface="Arial"/>
              </a:rPr>
              <a:t>the </a:t>
            </a:r>
            <a:r>
              <a:rPr sz="1600" spc="-5" dirty="0">
                <a:solidFill>
                  <a:srgbClr val="2B2B2B"/>
                </a:solidFill>
                <a:latin typeface="Arial"/>
                <a:cs typeface="Arial"/>
              </a:rPr>
              <a:t>New York </a:t>
            </a:r>
            <a:r>
              <a:rPr sz="1600" dirty="0">
                <a:solidFill>
                  <a:srgbClr val="2B2B2B"/>
                </a:solidFill>
                <a:latin typeface="Arial"/>
                <a:cs typeface="Arial"/>
              </a:rPr>
              <a:t>State </a:t>
            </a:r>
            <a:r>
              <a:rPr sz="1600" spc="-5" dirty="0">
                <a:solidFill>
                  <a:srgbClr val="2B2B2B"/>
                </a:solidFill>
                <a:latin typeface="Arial"/>
                <a:cs typeface="Arial"/>
              </a:rPr>
              <a:t>Legislature passed </a:t>
            </a:r>
            <a:r>
              <a:rPr sz="1600" spc="-5" dirty="0" smtClean="0">
                <a:solidFill>
                  <a:srgbClr val="2B2B2B"/>
                </a:solidFill>
                <a:latin typeface="Arial"/>
                <a:cs typeface="Arial"/>
              </a:rPr>
              <a:t>legislation </a:t>
            </a:r>
            <a:r>
              <a:rPr sz="1600" spc="-5" dirty="0">
                <a:solidFill>
                  <a:srgbClr val="2B2B2B"/>
                </a:solidFill>
                <a:latin typeface="Arial"/>
                <a:cs typeface="Arial"/>
              </a:rPr>
              <a:t>requiring that, </a:t>
            </a:r>
            <a:r>
              <a:rPr sz="1600" dirty="0">
                <a:solidFill>
                  <a:srgbClr val="2B2B2B"/>
                </a:solidFill>
                <a:latin typeface="Arial"/>
                <a:cs typeface="Arial"/>
              </a:rPr>
              <a:t>for </a:t>
            </a:r>
            <a:r>
              <a:rPr sz="1600" spc="-5" dirty="0">
                <a:solidFill>
                  <a:srgbClr val="2B2B2B"/>
                </a:solidFill>
                <a:latin typeface="Arial"/>
                <a:cs typeface="Arial"/>
              </a:rPr>
              <a:t>each school district that has </a:t>
            </a:r>
            <a:r>
              <a:rPr sz="1600" dirty="0">
                <a:solidFill>
                  <a:srgbClr val="2B2B2B"/>
                </a:solidFill>
                <a:latin typeface="Arial"/>
                <a:cs typeface="Arial"/>
              </a:rPr>
              <a:t>at </a:t>
            </a:r>
            <a:r>
              <a:rPr sz="1600" spc="-5" dirty="0">
                <a:solidFill>
                  <a:srgbClr val="2B2B2B"/>
                </a:solidFill>
                <a:latin typeface="Arial"/>
                <a:cs typeface="Arial"/>
              </a:rPr>
              <a:t>least one school </a:t>
            </a:r>
            <a:r>
              <a:rPr sz="1600" spc="-5" dirty="0" smtClean="0">
                <a:solidFill>
                  <a:srgbClr val="2B2B2B"/>
                </a:solidFill>
                <a:latin typeface="Arial"/>
                <a:cs typeface="Arial"/>
              </a:rPr>
              <a:t>that </a:t>
            </a:r>
            <a:r>
              <a:rPr sz="1600" spc="-5" dirty="0">
                <a:solidFill>
                  <a:srgbClr val="2B2B2B"/>
                </a:solidFill>
                <a:latin typeface="Arial"/>
                <a:cs typeface="Arial"/>
              </a:rPr>
              <a:t>requires academic progress or is in need </a:t>
            </a:r>
            <a:r>
              <a:rPr sz="1600" dirty="0">
                <a:solidFill>
                  <a:srgbClr val="2B2B2B"/>
                </a:solidFill>
                <a:latin typeface="Arial"/>
                <a:cs typeface="Arial"/>
              </a:rPr>
              <a:t>of </a:t>
            </a:r>
            <a:r>
              <a:rPr sz="1600" spc="-5" dirty="0">
                <a:solidFill>
                  <a:srgbClr val="2B2B2B"/>
                </a:solidFill>
                <a:latin typeface="Arial"/>
                <a:cs typeface="Arial"/>
              </a:rPr>
              <a:t>improvement, </a:t>
            </a:r>
            <a:r>
              <a:rPr sz="1600" dirty="0">
                <a:solidFill>
                  <a:srgbClr val="2B2B2B"/>
                </a:solidFill>
                <a:latin typeface="Arial"/>
                <a:cs typeface="Arial"/>
              </a:rPr>
              <a:t>the </a:t>
            </a:r>
            <a:r>
              <a:rPr sz="1600" spc="-5" dirty="0">
                <a:solidFill>
                  <a:srgbClr val="2B2B2B"/>
                </a:solidFill>
                <a:latin typeface="Arial"/>
                <a:cs typeface="Arial"/>
              </a:rPr>
              <a:t>school </a:t>
            </a:r>
            <a:r>
              <a:rPr sz="1600" spc="-5" dirty="0" smtClean="0">
                <a:solidFill>
                  <a:srgbClr val="2B2B2B"/>
                </a:solidFill>
                <a:latin typeface="Arial"/>
                <a:cs typeface="Arial"/>
              </a:rPr>
              <a:t>district </a:t>
            </a:r>
            <a:r>
              <a:rPr sz="1600" spc="-15" dirty="0">
                <a:solidFill>
                  <a:srgbClr val="2B2B2B"/>
                </a:solidFill>
                <a:latin typeface="Arial"/>
                <a:cs typeface="Arial"/>
              </a:rPr>
              <a:t>would </a:t>
            </a:r>
            <a:r>
              <a:rPr sz="1600" spc="-5" dirty="0">
                <a:solidFill>
                  <a:srgbClr val="2B2B2B"/>
                </a:solidFill>
                <a:latin typeface="Arial"/>
                <a:cs typeface="Arial"/>
              </a:rPr>
              <a:t>receive an increase in foundation aid and a portion </a:t>
            </a:r>
            <a:r>
              <a:rPr sz="1600" dirty="0">
                <a:solidFill>
                  <a:srgbClr val="2B2B2B"/>
                </a:solidFill>
                <a:latin typeface="Arial"/>
                <a:cs typeface="Arial"/>
              </a:rPr>
              <a:t>of </a:t>
            </a:r>
            <a:r>
              <a:rPr sz="1600" spc="-5" dirty="0">
                <a:solidFill>
                  <a:srgbClr val="2B2B2B"/>
                </a:solidFill>
                <a:latin typeface="Arial"/>
                <a:cs typeface="Arial"/>
              </a:rPr>
              <a:t>that </a:t>
            </a:r>
            <a:r>
              <a:rPr sz="1600" spc="-5" dirty="0" smtClean="0">
                <a:solidFill>
                  <a:srgbClr val="2B2B2B"/>
                </a:solidFill>
                <a:latin typeface="Arial"/>
                <a:cs typeface="Arial"/>
              </a:rPr>
              <a:t>foundation </a:t>
            </a:r>
            <a:r>
              <a:rPr sz="1600" spc="-5" dirty="0">
                <a:solidFill>
                  <a:srgbClr val="2B2B2B"/>
                </a:solidFill>
                <a:latin typeface="Arial"/>
                <a:cs typeface="Arial"/>
              </a:rPr>
              <a:t>aid </a:t>
            </a:r>
            <a:r>
              <a:rPr sz="1600" spc="-15" dirty="0">
                <a:solidFill>
                  <a:srgbClr val="2B2B2B"/>
                </a:solidFill>
                <a:latin typeface="Arial"/>
                <a:cs typeface="Arial"/>
              </a:rPr>
              <a:t>would </a:t>
            </a:r>
            <a:r>
              <a:rPr sz="1600" spc="-5" dirty="0">
                <a:solidFill>
                  <a:srgbClr val="2B2B2B"/>
                </a:solidFill>
                <a:latin typeface="Arial"/>
                <a:cs typeface="Arial"/>
              </a:rPr>
              <a:t>be subject </a:t>
            </a:r>
            <a:r>
              <a:rPr sz="1600" dirty="0">
                <a:solidFill>
                  <a:srgbClr val="2B2B2B"/>
                </a:solidFill>
                <a:latin typeface="Arial"/>
                <a:cs typeface="Arial"/>
              </a:rPr>
              <a:t>to the </a:t>
            </a:r>
            <a:r>
              <a:rPr sz="1600" spc="-5" dirty="0">
                <a:solidFill>
                  <a:srgbClr val="2B2B2B"/>
                </a:solidFill>
                <a:latin typeface="Arial"/>
                <a:cs typeface="Arial"/>
              </a:rPr>
              <a:t>categorical spending requirements </a:t>
            </a:r>
            <a:r>
              <a:rPr sz="1600" dirty="0">
                <a:solidFill>
                  <a:srgbClr val="2B2B2B"/>
                </a:solidFill>
                <a:latin typeface="Arial"/>
                <a:cs typeface="Arial"/>
              </a:rPr>
              <a:t>of </a:t>
            </a:r>
            <a:r>
              <a:rPr sz="1600" spc="-5" dirty="0" smtClean="0">
                <a:solidFill>
                  <a:srgbClr val="2B2B2B"/>
                </a:solidFill>
                <a:latin typeface="Arial"/>
                <a:cs typeface="Arial"/>
              </a:rPr>
              <a:t>the </a:t>
            </a:r>
            <a:r>
              <a:rPr sz="1600" spc="-5" dirty="0">
                <a:solidFill>
                  <a:srgbClr val="2B2B2B"/>
                </a:solidFill>
                <a:latin typeface="Arial"/>
                <a:cs typeface="Arial"/>
              </a:rPr>
              <a:t>Contract </a:t>
            </a:r>
            <a:r>
              <a:rPr sz="1600" dirty="0">
                <a:solidFill>
                  <a:srgbClr val="2B2B2B"/>
                </a:solidFill>
                <a:latin typeface="Arial"/>
                <a:cs typeface="Arial"/>
              </a:rPr>
              <a:t>for </a:t>
            </a:r>
            <a:r>
              <a:rPr sz="1600" spc="-5" dirty="0">
                <a:solidFill>
                  <a:srgbClr val="2B2B2B"/>
                </a:solidFill>
                <a:latin typeface="Arial"/>
                <a:cs typeface="Arial"/>
              </a:rPr>
              <a:t>Excellence. Funds </a:t>
            </a:r>
            <a:r>
              <a:rPr sz="1600" spc="-15" dirty="0">
                <a:solidFill>
                  <a:srgbClr val="2B2B2B"/>
                </a:solidFill>
                <a:latin typeface="Arial"/>
                <a:cs typeface="Arial"/>
              </a:rPr>
              <a:t>were </a:t>
            </a:r>
            <a:r>
              <a:rPr sz="1600" dirty="0">
                <a:solidFill>
                  <a:srgbClr val="2B2B2B"/>
                </a:solidFill>
                <a:latin typeface="Arial"/>
                <a:cs typeface="Arial"/>
              </a:rPr>
              <a:t>first </a:t>
            </a:r>
            <a:r>
              <a:rPr sz="1600" spc="-5" dirty="0">
                <a:solidFill>
                  <a:srgbClr val="2B2B2B"/>
                </a:solidFill>
                <a:latin typeface="Arial"/>
                <a:cs typeface="Arial"/>
              </a:rPr>
              <a:t>received in </a:t>
            </a:r>
            <a:r>
              <a:rPr sz="1600" dirty="0">
                <a:solidFill>
                  <a:srgbClr val="2B2B2B"/>
                </a:solidFill>
                <a:latin typeface="Arial"/>
                <a:cs typeface="Arial"/>
              </a:rPr>
              <a:t>the </a:t>
            </a:r>
            <a:r>
              <a:rPr sz="1600" spc="-5" dirty="0">
                <a:solidFill>
                  <a:srgbClr val="2B2B2B"/>
                </a:solidFill>
                <a:latin typeface="Arial"/>
                <a:cs typeface="Arial"/>
              </a:rPr>
              <a:t>2007-2008  school</a:t>
            </a:r>
            <a:r>
              <a:rPr sz="1600" dirty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2B2B2B"/>
                </a:solidFill>
                <a:latin typeface="Arial"/>
                <a:cs typeface="Arial"/>
              </a:rPr>
              <a:t>year.</a:t>
            </a:r>
            <a:endParaRPr sz="1600" dirty="0">
              <a:latin typeface="Arial"/>
              <a:cs typeface="Arial"/>
            </a:endParaRPr>
          </a:p>
          <a:p>
            <a:pPr marL="298450" marR="71755" indent="-285750">
              <a:lnSpc>
                <a:spcPct val="100000"/>
              </a:lnSpc>
              <a:spcBef>
                <a:spcPts val="1300"/>
              </a:spcBef>
              <a:buFont typeface="Wingdings" panose="05000000000000000000" pitchFamily="2" charset="2"/>
              <a:buChar char="Ø"/>
              <a:tabLst>
                <a:tab pos="269875" algn="l"/>
                <a:tab pos="270510" algn="l"/>
              </a:tabLst>
            </a:pPr>
            <a:r>
              <a:rPr sz="1800" spc="-5" dirty="0">
                <a:solidFill>
                  <a:srgbClr val="2B2B2B"/>
                </a:solidFill>
                <a:latin typeface="Arial"/>
                <a:cs typeface="Arial"/>
              </a:rPr>
              <a:t>These funds, under </a:t>
            </a:r>
            <a:r>
              <a:rPr sz="1800" dirty="0">
                <a:solidFill>
                  <a:srgbClr val="2B2B2B"/>
                </a:solidFill>
                <a:latin typeface="Arial"/>
                <a:cs typeface="Arial"/>
              </a:rPr>
              <a:t>State </a:t>
            </a:r>
            <a:r>
              <a:rPr sz="1800" spc="-15" dirty="0">
                <a:solidFill>
                  <a:srgbClr val="2B2B2B"/>
                </a:solidFill>
                <a:latin typeface="Arial"/>
                <a:cs typeface="Arial"/>
              </a:rPr>
              <a:t>law, </a:t>
            </a:r>
            <a:r>
              <a:rPr sz="1800" dirty="0">
                <a:solidFill>
                  <a:srgbClr val="2B2B2B"/>
                </a:solidFill>
                <a:latin typeface="Arial"/>
                <a:cs typeface="Arial"/>
              </a:rPr>
              <a:t>must </a:t>
            </a:r>
            <a:r>
              <a:rPr sz="1800" spc="-5" dirty="0">
                <a:solidFill>
                  <a:srgbClr val="2B2B2B"/>
                </a:solidFill>
                <a:latin typeface="Arial"/>
                <a:cs typeface="Arial"/>
              </a:rPr>
              <a:t>be distributed </a:t>
            </a:r>
            <a:r>
              <a:rPr sz="1800" dirty="0">
                <a:solidFill>
                  <a:srgbClr val="2B2B2B"/>
                </a:solidFill>
                <a:latin typeface="Arial"/>
                <a:cs typeface="Arial"/>
              </a:rPr>
              <a:t>to </a:t>
            </a:r>
            <a:r>
              <a:rPr sz="1800" spc="-5" dirty="0">
                <a:solidFill>
                  <a:srgbClr val="2B2B2B"/>
                </a:solidFill>
                <a:latin typeface="Arial"/>
                <a:cs typeface="Arial"/>
              </a:rPr>
              <a:t>schools that meet certain  requirements and must be spent by those schools in designated program  areas, </a:t>
            </a:r>
            <a:r>
              <a:rPr lang="en-US" sz="1800" spc="-5" dirty="0" smtClean="0">
                <a:solidFill>
                  <a:srgbClr val="2B2B2B"/>
                </a:solidFill>
                <a:latin typeface="Arial"/>
                <a:cs typeface="Arial"/>
              </a:rPr>
              <a:t>as </a:t>
            </a:r>
            <a:r>
              <a:rPr sz="1800" dirty="0" smtClean="0">
                <a:solidFill>
                  <a:srgbClr val="2B2B2B"/>
                </a:solidFill>
                <a:latin typeface="Arial"/>
                <a:cs typeface="Arial"/>
              </a:rPr>
              <a:t>set </a:t>
            </a:r>
            <a:r>
              <a:rPr sz="1800" dirty="0">
                <a:solidFill>
                  <a:srgbClr val="2B2B2B"/>
                </a:solidFill>
                <a:latin typeface="Arial"/>
                <a:cs typeface="Arial"/>
              </a:rPr>
              <a:t>forth </a:t>
            </a:r>
            <a:r>
              <a:rPr sz="1800" spc="-5" dirty="0">
                <a:solidFill>
                  <a:srgbClr val="2B2B2B"/>
                </a:solidFill>
                <a:latin typeface="Arial"/>
                <a:cs typeface="Arial"/>
              </a:rPr>
              <a:t>in </a:t>
            </a:r>
            <a:r>
              <a:rPr sz="1800" dirty="0">
                <a:solidFill>
                  <a:srgbClr val="2B2B2B"/>
                </a:solidFill>
                <a:latin typeface="Arial"/>
                <a:cs typeface="Arial"/>
              </a:rPr>
              <a:t>the </a:t>
            </a:r>
            <a:r>
              <a:rPr sz="1800" spc="-5" dirty="0">
                <a:solidFill>
                  <a:srgbClr val="2B2B2B"/>
                </a:solidFill>
                <a:latin typeface="Arial"/>
                <a:cs typeface="Arial"/>
              </a:rPr>
              <a:t>Contract </a:t>
            </a:r>
            <a:r>
              <a:rPr sz="1800" dirty="0">
                <a:solidFill>
                  <a:srgbClr val="2B2B2B"/>
                </a:solidFill>
                <a:latin typeface="Arial"/>
                <a:cs typeface="Arial"/>
              </a:rPr>
              <a:t>for </a:t>
            </a:r>
            <a:r>
              <a:rPr sz="1800" spc="-5" dirty="0">
                <a:solidFill>
                  <a:srgbClr val="2B2B2B"/>
                </a:solidFill>
                <a:latin typeface="Arial"/>
                <a:cs typeface="Arial"/>
              </a:rPr>
              <a:t>Excellence</a:t>
            </a:r>
            <a:r>
              <a:rPr sz="1800" spc="25" dirty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B2B2B"/>
                </a:solidFill>
                <a:latin typeface="Arial"/>
                <a:cs typeface="Arial"/>
              </a:rPr>
              <a:t>legislation.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97076" y="372617"/>
            <a:ext cx="69075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Contracts for Excellence (C4E)</a:t>
            </a:r>
            <a:r>
              <a:rPr sz="2800" spc="85" dirty="0"/>
              <a:t> </a:t>
            </a:r>
            <a:r>
              <a:rPr sz="2800" spc="-5" dirty="0"/>
              <a:t>Overview</a:t>
            </a:r>
            <a:endParaRPr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4611" y="401828"/>
            <a:ext cx="76942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Contracts for Excellence (C4E)</a:t>
            </a:r>
            <a:r>
              <a:rPr sz="2800" spc="85" dirty="0"/>
              <a:t> </a:t>
            </a:r>
            <a:r>
              <a:rPr sz="2800" spc="-5" dirty="0"/>
              <a:t>Requirements</a:t>
            </a:r>
            <a:endParaRPr sz="28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88086" y="1019302"/>
            <a:ext cx="8168005" cy="453136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26390" algn="l"/>
              </a:tabLst>
            </a:pPr>
            <a:r>
              <a:rPr sz="1600" b="1" spc="-5" dirty="0">
                <a:latin typeface="Arial"/>
                <a:cs typeface="Arial"/>
              </a:rPr>
              <a:t>1.	</a:t>
            </a:r>
            <a:r>
              <a:rPr sz="1600" b="1" spc="-10" dirty="0">
                <a:latin typeface="Arial"/>
                <a:cs typeface="Arial"/>
              </a:rPr>
              <a:t>Funds </a:t>
            </a:r>
            <a:r>
              <a:rPr sz="1600" b="1" spc="-5" dirty="0">
                <a:latin typeface="Arial"/>
                <a:cs typeface="Arial"/>
              </a:rPr>
              <a:t>must </a:t>
            </a:r>
            <a:r>
              <a:rPr sz="1600" b="1" spc="-10" dirty="0">
                <a:latin typeface="Arial"/>
                <a:cs typeface="Arial"/>
              </a:rPr>
              <a:t>support </a:t>
            </a:r>
            <a:r>
              <a:rPr sz="1600" b="1" spc="-5" dirty="0">
                <a:latin typeface="Arial"/>
                <a:cs typeface="Arial"/>
              </a:rPr>
              <a:t>specific program</a:t>
            </a:r>
            <a:r>
              <a:rPr sz="1600" b="1" spc="15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initiatives</a:t>
            </a:r>
            <a:r>
              <a:rPr sz="1600" spc="-5" dirty="0" smtClean="0">
                <a:latin typeface="Arial"/>
                <a:cs typeface="Arial"/>
              </a:rPr>
              <a:t>:</a:t>
            </a:r>
            <a:endParaRPr lang="en-US" sz="1600" spc="-5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26390" algn="l"/>
              </a:tabLst>
            </a:pPr>
            <a:endParaRPr sz="1600" dirty="0">
              <a:latin typeface="Arial"/>
              <a:cs typeface="Arial"/>
            </a:endParaRPr>
          </a:p>
          <a:p>
            <a:pPr marL="641985" marR="5080" indent="-287020">
              <a:lnSpc>
                <a:spcPct val="100000"/>
              </a:lnSpc>
              <a:spcBef>
                <a:spcPts val="1050"/>
              </a:spcBef>
              <a:buFont typeface="Wingdings" panose="05000000000000000000" pitchFamily="2" charset="2"/>
              <a:buChar char="Ø"/>
              <a:tabLst>
                <a:tab pos="641985" algn="l"/>
              </a:tabLst>
            </a:pPr>
            <a:r>
              <a:rPr sz="1400" b="1" spc="-5" dirty="0" smtClean="0">
                <a:latin typeface="Arial"/>
                <a:cs typeface="Arial"/>
              </a:rPr>
              <a:t>Class </a:t>
            </a:r>
            <a:r>
              <a:rPr sz="1400" b="1" dirty="0">
                <a:latin typeface="Arial"/>
                <a:cs typeface="Arial"/>
              </a:rPr>
              <a:t>Size Reduction </a:t>
            </a:r>
            <a:r>
              <a:rPr sz="1400" dirty="0">
                <a:solidFill>
                  <a:srgbClr val="666666"/>
                </a:solidFill>
                <a:latin typeface="Arial"/>
                <a:cs typeface="Arial"/>
              </a:rPr>
              <a:t>– </a:t>
            </a:r>
            <a:r>
              <a:rPr sz="1400" i="1" spc="-5" dirty="0">
                <a:solidFill>
                  <a:srgbClr val="666666"/>
                </a:solidFill>
                <a:latin typeface="Arial"/>
                <a:cs typeface="Arial"/>
              </a:rPr>
              <a:t>opening additional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class sections, </a:t>
            </a:r>
            <a:r>
              <a:rPr sz="1400" i="1" spc="-5" dirty="0">
                <a:solidFill>
                  <a:srgbClr val="666666"/>
                </a:solidFill>
                <a:latin typeface="Arial"/>
                <a:cs typeface="Arial"/>
              </a:rPr>
              <a:t>creating more classrooms or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school  buildings, assigning more than one teacher to a classroom, and other approved methods, to  facilitate student </a:t>
            </a:r>
            <a:r>
              <a:rPr sz="1400" i="1" spc="-5" dirty="0">
                <a:solidFill>
                  <a:srgbClr val="666666"/>
                </a:solidFill>
                <a:latin typeface="Arial"/>
                <a:cs typeface="Arial"/>
              </a:rPr>
              <a:t>attainment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of State learning standards, </a:t>
            </a:r>
            <a:r>
              <a:rPr sz="1400" i="1" spc="-5" dirty="0">
                <a:solidFill>
                  <a:srgbClr val="666666"/>
                </a:solidFill>
                <a:latin typeface="Arial"/>
                <a:cs typeface="Arial"/>
              </a:rPr>
              <a:t>with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priority given to </a:t>
            </a:r>
            <a:r>
              <a:rPr sz="1400" i="1" spc="5" dirty="0">
                <a:solidFill>
                  <a:srgbClr val="666666"/>
                </a:solidFill>
                <a:latin typeface="Arial"/>
                <a:cs typeface="Arial"/>
              </a:rPr>
              <a:t>pre-K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through  grade 12 students in </a:t>
            </a:r>
            <a:r>
              <a:rPr sz="1400" i="1" spc="-5" dirty="0">
                <a:solidFill>
                  <a:srgbClr val="666666"/>
                </a:solidFill>
                <a:latin typeface="Arial"/>
                <a:cs typeface="Arial"/>
              </a:rPr>
              <a:t>overcrowded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schools, particularly those requiring academic progress,  schools</a:t>
            </a:r>
            <a:r>
              <a:rPr sz="1400" i="1" spc="-35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in</a:t>
            </a:r>
            <a:r>
              <a:rPr sz="1400" i="1" spc="-5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need</a:t>
            </a:r>
            <a:r>
              <a:rPr sz="1400" i="1" spc="-15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of</a:t>
            </a:r>
            <a:r>
              <a:rPr sz="1400" i="1" spc="-10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400" i="1" spc="-5" dirty="0">
                <a:solidFill>
                  <a:srgbClr val="666666"/>
                </a:solidFill>
                <a:latin typeface="Arial"/>
                <a:cs typeface="Arial"/>
              </a:rPr>
              <a:t>improvement,</a:t>
            </a:r>
            <a:r>
              <a:rPr sz="1400" i="1" spc="-45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schools</a:t>
            </a:r>
            <a:r>
              <a:rPr sz="1400" i="1" spc="-30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in</a:t>
            </a:r>
            <a:r>
              <a:rPr sz="1400" i="1" spc="-5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corrective</a:t>
            </a:r>
            <a:r>
              <a:rPr sz="1400" i="1" spc="-40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action,</a:t>
            </a:r>
            <a:r>
              <a:rPr sz="1400" i="1" spc="-35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and</a:t>
            </a:r>
            <a:r>
              <a:rPr sz="1400" i="1" spc="-15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schools</a:t>
            </a:r>
            <a:r>
              <a:rPr sz="1400" i="1" spc="-30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in</a:t>
            </a:r>
            <a:r>
              <a:rPr sz="1400" i="1" spc="-5" dirty="0">
                <a:solidFill>
                  <a:srgbClr val="666666"/>
                </a:solidFill>
                <a:latin typeface="Arial"/>
                <a:cs typeface="Arial"/>
              </a:rPr>
              <a:t> restructuring</a:t>
            </a:r>
            <a:r>
              <a:rPr sz="1400" i="1" spc="-40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400" i="1" spc="-5" dirty="0" smtClean="0">
                <a:solidFill>
                  <a:srgbClr val="666666"/>
                </a:solidFill>
                <a:latin typeface="Arial"/>
                <a:cs typeface="Arial"/>
              </a:rPr>
              <a:t>status</a:t>
            </a:r>
            <a:endParaRPr lang="en-US" sz="1400" i="1" spc="-5" dirty="0" smtClean="0">
              <a:solidFill>
                <a:srgbClr val="666666"/>
              </a:solidFill>
              <a:latin typeface="Arial"/>
              <a:cs typeface="Arial"/>
            </a:endParaRPr>
          </a:p>
          <a:p>
            <a:pPr marL="641350" indent="-285750">
              <a:lnSpc>
                <a:spcPct val="100000"/>
              </a:lnSpc>
              <a:spcBef>
                <a:spcPts val="1010"/>
              </a:spcBef>
              <a:buFont typeface="Wingdings" panose="05000000000000000000" pitchFamily="2" charset="2"/>
              <a:buChar char="Ø"/>
              <a:tabLst>
                <a:tab pos="641985" algn="l"/>
              </a:tabLst>
            </a:pPr>
            <a:r>
              <a:rPr sz="1400" b="1" spc="-5" dirty="0" smtClean="0">
                <a:latin typeface="Arial"/>
                <a:cs typeface="Arial"/>
              </a:rPr>
              <a:t>Time</a:t>
            </a:r>
            <a:r>
              <a:rPr sz="1400" b="1" spc="-10" dirty="0" smtClean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on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Task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–</a:t>
            </a:r>
            <a:r>
              <a:rPr sz="1400" i="1" spc="-10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programs</a:t>
            </a:r>
            <a:r>
              <a:rPr sz="1400" i="1" spc="-40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focusing</a:t>
            </a:r>
            <a:r>
              <a:rPr sz="1400" i="1" spc="-40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on</a:t>
            </a:r>
            <a:r>
              <a:rPr sz="1400" i="1" spc="-20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students</a:t>
            </a:r>
            <a:r>
              <a:rPr sz="1400" i="1" spc="-45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400" i="1" spc="-5" dirty="0">
                <a:solidFill>
                  <a:srgbClr val="666666"/>
                </a:solidFill>
                <a:latin typeface="Arial"/>
                <a:cs typeface="Arial"/>
              </a:rPr>
              <a:t>who</a:t>
            </a:r>
            <a:r>
              <a:rPr sz="1400" i="1" spc="-10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400" i="1" spc="-5" dirty="0">
                <a:solidFill>
                  <a:srgbClr val="666666"/>
                </a:solidFill>
                <a:latin typeface="Arial"/>
                <a:cs typeface="Arial"/>
              </a:rPr>
              <a:t>may</a:t>
            </a:r>
            <a:r>
              <a:rPr sz="1400" i="1" spc="-15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require</a:t>
            </a:r>
            <a:r>
              <a:rPr sz="1400" i="1" spc="-25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additional</a:t>
            </a:r>
            <a:r>
              <a:rPr sz="1400" i="1" spc="-45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or</a:t>
            </a:r>
            <a:r>
              <a:rPr sz="1400" i="1" spc="-10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increased</a:t>
            </a:r>
            <a:endParaRPr sz="1400" dirty="0">
              <a:latin typeface="Arial"/>
              <a:cs typeface="Arial"/>
            </a:endParaRPr>
          </a:p>
          <a:p>
            <a:pPr marL="641985">
              <a:lnSpc>
                <a:spcPct val="100000"/>
              </a:lnSpc>
              <a:spcBef>
                <a:spcPts val="5"/>
              </a:spcBef>
            </a:pPr>
            <a:r>
              <a:rPr sz="1400" i="1" spc="-5" dirty="0">
                <a:solidFill>
                  <a:srgbClr val="666666"/>
                </a:solidFill>
                <a:latin typeface="Arial"/>
                <a:cs typeface="Arial"/>
              </a:rPr>
              <a:t>individualized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attention in order to raise</a:t>
            </a:r>
            <a:r>
              <a:rPr sz="1400" i="1" spc="-150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achievement</a:t>
            </a:r>
            <a:endParaRPr sz="1400" dirty="0">
              <a:latin typeface="Arial"/>
              <a:cs typeface="Arial"/>
            </a:endParaRPr>
          </a:p>
          <a:p>
            <a:pPr marL="641985" marR="204470" indent="-287020">
              <a:lnSpc>
                <a:spcPct val="100000"/>
              </a:lnSpc>
              <a:spcBef>
                <a:spcPts val="1005"/>
              </a:spcBef>
              <a:buFont typeface="Wingdings" panose="05000000000000000000" pitchFamily="2" charset="2"/>
              <a:buChar char="Ø"/>
              <a:tabLst>
                <a:tab pos="641985" algn="l"/>
              </a:tabLst>
            </a:pPr>
            <a:r>
              <a:rPr sz="1400" b="1" dirty="0" smtClean="0">
                <a:latin typeface="Arial"/>
                <a:cs typeface="Arial"/>
              </a:rPr>
              <a:t>Teacher </a:t>
            </a:r>
            <a:r>
              <a:rPr sz="1400" b="1" dirty="0">
                <a:latin typeface="Arial"/>
                <a:cs typeface="Arial"/>
              </a:rPr>
              <a:t>&amp; Principal Quality </a:t>
            </a:r>
            <a:r>
              <a:rPr sz="1400" b="1" spc="-5" dirty="0">
                <a:latin typeface="Arial"/>
                <a:cs typeface="Arial"/>
              </a:rPr>
              <a:t>Initiatives </a:t>
            </a:r>
            <a:r>
              <a:rPr sz="1400" i="1" dirty="0">
                <a:solidFill>
                  <a:srgbClr val="7E7E7E"/>
                </a:solidFill>
                <a:latin typeface="Arial"/>
                <a:cs typeface="Arial"/>
              </a:rPr>
              <a:t>–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programs supporting development &amp; retention of</a:t>
            </a:r>
            <a:r>
              <a:rPr sz="1400" i="1" spc="-275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400" i="1" spc="-5" dirty="0">
                <a:solidFill>
                  <a:srgbClr val="666666"/>
                </a:solidFill>
                <a:latin typeface="Arial"/>
                <a:cs typeface="Arial"/>
              </a:rPr>
              <a:t>high </a:t>
            </a:r>
            <a:r>
              <a:rPr sz="1400" i="1" dirty="0" smtClean="0">
                <a:solidFill>
                  <a:srgbClr val="666666"/>
                </a:solidFill>
                <a:latin typeface="Arial"/>
                <a:cs typeface="Arial"/>
              </a:rPr>
              <a:t>quality </a:t>
            </a:r>
            <a:r>
              <a:rPr sz="1400" i="1" spc="-5" dirty="0">
                <a:solidFill>
                  <a:srgbClr val="666666"/>
                </a:solidFill>
                <a:latin typeface="Arial"/>
                <a:cs typeface="Arial"/>
              </a:rPr>
              <a:t>teachers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and principals for raising </a:t>
            </a:r>
            <a:r>
              <a:rPr sz="1400" i="1" spc="-5" dirty="0">
                <a:solidFill>
                  <a:srgbClr val="666666"/>
                </a:solidFill>
                <a:latin typeface="Arial"/>
                <a:cs typeface="Arial"/>
              </a:rPr>
              <a:t>achievement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in struggling</a:t>
            </a:r>
            <a:r>
              <a:rPr sz="1400" i="1" spc="-260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schools</a:t>
            </a:r>
            <a:endParaRPr sz="1400" dirty="0">
              <a:latin typeface="Arial"/>
              <a:cs typeface="Arial"/>
            </a:endParaRPr>
          </a:p>
          <a:p>
            <a:pPr marL="641985" marR="243840" indent="-287020">
              <a:lnSpc>
                <a:spcPct val="100000"/>
              </a:lnSpc>
              <a:spcBef>
                <a:spcPts val="1010"/>
              </a:spcBef>
              <a:buFont typeface="Wingdings" panose="05000000000000000000" pitchFamily="2" charset="2"/>
              <a:buChar char="Ø"/>
              <a:tabLst>
                <a:tab pos="641985" algn="l"/>
              </a:tabLst>
            </a:pPr>
            <a:r>
              <a:rPr sz="1400" b="1" dirty="0" smtClean="0">
                <a:latin typeface="Arial"/>
                <a:cs typeface="Arial"/>
              </a:rPr>
              <a:t>Middle </a:t>
            </a:r>
            <a:r>
              <a:rPr sz="1400" b="1" dirty="0">
                <a:latin typeface="Arial"/>
                <a:cs typeface="Arial"/>
              </a:rPr>
              <a:t>&amp; </a:t>
            </a:r>
            <a:r>
              <a:rPr sz="1400" b="1" spc="-5" dirty="0">
                <a:latin typeface="Arial"/>
                <a:cs typeface="Arial"/>
              </a:rPr>
              <a:t>High </a:t>
            </a:r>
            <a:r>
              <a:rPr sz="1400" b="1" dirty="0">
                <a:latin typeface="Arial"/>
                <a:cs typeface="Arial"/>
              </a:rPr>
              <a:t>School </a:t>
            </a:r>
            <a:r>
              <a:rPr sz="1400" b="1" spc="-5" dirty="0">
                <a:latin typeface="Arial"/>
                <a:cs typeface="Arial"/>
              </a:rPr>
              <a:t>Restructuring </a:t>
            </a:r>
            <a:r>
              <a:rPr sz="1400" i="1" dirty="0">
                <a:solidFill>
                  <a:srgbClr val="7E7E7E"/>
                </a:solidFill>
                <a:latin typeface="Arial"/>
                <a:cs typeface="Arial"/>
              </a:rPr>
              <a:t>– </a:t>
            </a:r>
            <a:r>
              <a:rPr sz="1400" i="1" spc="-5" dirty="0">
                <a:solidFill>
                  <a:srgbClr val="666666"/>
                </a:solidFill>
                <a:latin typeface="Arial"/>
                <a:cs typeface="Arial"/>
              </a:rPr>
              <a:t>instructional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and </a:t>
            </a:r>
            <a:r>
              <a:rPr sz="1400" i="1" spc="-5" dirty="0">
                <a:solidFill>
                  <a:srgbClr val="666666"/>
                </a:solidFill>
                <a:latin typeface="Arial"/>
                <a:cs typeface="Arial"/>
              </a:rPr>
              <a:t>structural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changes in middle and</a:t>
            </a:r>
            <a:r>
              <a:rPr sz="1400" i="1" spc="-160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high  schools to support class </a:t>
            </a:r>
            <a:r>
              <a:rPr sz="1400" i="1" spc="-10" dirty="0">
                <a:solidFill>
                  <a:srgbClr val="666666"/>
                </a:solidFill>
                <a:latin typeface="Arial"/>
                <a:cs typeface="Arial"/>
              </a:rPr>
              <a:t>size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reduction and raise </a:t>
            </a:r>
            <a:r>
              <a:rPr sz="1400" i="1" spc="-5" dirty="0">
                <a:solidFill>
                  <a:srgbClr val="666666"/>
                </a:solidFill>
                <a:latin typeface="Arial"/>
                <a:cs typeface="Arial"/>
              </a:rPr>
              <a:t>achievement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in struggling</a:t>
            </a:r>
            <a:r>
              <a:rPr sz="1400" i="1" spc="-270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schools</a:t>
            </a:r>
            <a:endParaRPr sz="1400" dirty="0">
              <a:latin typeface="Arial"/>
              <a:cs typeface="Arial"/>
            </a:endParaRPr>
          </a:p>
          <a:p>
            <a:pPr marL="641350" indent="-285750">
              <a:lnSpc>
                <a:spcPct val="100000"/>
              </a:lnSpc>
              <a:spcBef>
                <a:spcPts val="1010"/>
              </a:spcBef>
              <a:buFont typeface="Wingdings" panose="05000000000000000000" pitchFamily="2" charset="2"/>
              <a:buChar char="Ø"/>
              <a:tabLst>
                <a:tab pos="641985" algn="l"/>
              </a:tabLst>
            </a:pPr>
            <a:r>
              <a:rPr sz="1400" b="1" spc="-5" dirty="0" smtClean="0">
                <a:latin typeface="Arial"/>
                <a:cs typeface="Arial"/>
              </a:rPr>
              <a:t>Full-Day </a:t>
            </a:r>
            <a:r>
              <a:rPr sz="1400" b="1" spc="-5" dirty="0">
                <a:latin typeface="Arial"/>
                <a:cs typeface="Arial"/>
              </a:rPr>
              <a:t>Pre-Kindergarten</a:t>
            </a:r>
            <a:r>
              <a:rPr sz="1400" b="1" spc="-55" dirty="0">
                <a:latin typeface="Arial"/>
                <a:cs typeface="Arial"/>
              </a:rPr>
              <a:t> </a:t>
            </a:r>
            <a:r>
              <a:rPr sz="1400" b="1" dirty="0" smtClean="0">
                <a:latin typeface="Arial"/>
                <a:cs typeface="Arial"/>
              </a:rPr>
              <a:t>Programs</a:t>
            </a:r>
            <a:endParaRPr lang="en-US" sz="1400" b="1" dirty="0" smtClean="0">
              <a:latin typeface="Arial"/>
              <a:cs typeface="Arial"/>
            </a:endParaRPr>
          </a:p>
          <a:p>
            <a:pPr marL="641985" marR="358775" indent="-287020">
              <a:lnSpc>
                <a:spcPct val="100000"/>
              </a:lnSpc>
              <a:spcBef>
                <a:spcPts val="1010"/>
              </a:spcBef>
              <a:buFont typeface="Wingdings" panose="05000000000000000000" pitchFamily="2" charset="2"/>
              <a:buChar char="Ø"/>
              <a:tabLst>
                <a:tab pos="641985" algn="l"/>
              </a:tabLst>
            </a:pPr>
            <a:r>
              <a:rPr sz="1400" b="1" dirty="0" smtClean="0">
                <a:latin typeface="Arial"/>
                <a:cs typeface="Arial"/>
              </a:rPr>
              <a:t>Model</a:t>
            </a:r>
            <a:r>
              <a:rPr sz="1400" b="1" spc="-25" dirty="0" smtClean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Programs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for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English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Language</a:t>
            </a:r>
            <a:r>
              <a:rPr sz="1400" b="1" spc="-4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Learners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7E7E7E"/>
                </a:solidFill>
                <a:latin typeface="Arial"/>
                <a:cs typeface="Arial"/>
              </a:rPr>
              <a:t>–</a:t>
            </a:r>
            <a:r>
              <a:rPr sz="1400" i="1" spc="-1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programs</a:t>
            </a:r>
            <a:r>
              <a:rPr sz="1400" i="1" spc="-45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aimed</a:t>
            </a:r>
            <a:r>
              <a:rPr sz="1400" i="1" spc="-20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at</a:t>
            </a:r>
            <a:r>
              <a:rPr sz="1400" i="1" spc="-15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supporting</a:t>
            </a:r>
            <a:r>
              <a:rPr sz="1400" i="1" spc="-50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schools</a:t>
            </a:r>
            <a:r>
              <a:rPr sz="1400" i="1" spc="-40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in </a:t>
            </a:r>
            <a:r>
              <a:rPr sz="1400" i="1" spc="-5" dirty="0" smtClean="0">
                <a:solidFill>
                  <a:srgbClr val="666666"/>
                </a:solidFill>
                <a:latin typeface="Arial"/>
                <a:cs typeface="Arial"/>
              </a:rPr>
              <a:t>adopting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“best </a:t>
            </a:r>
            <a:r>
              <a:rPr sz="1400" i="1" spc="-5" dirty="0">
                <a:solidFill>
                  <a:srgbClr val="666666"/>
                </a:solidFill>
                <a:latin typeface="Arial"/>
                <a:cs typeface="Arial"/>
              </a:rPr>
              <a:t>practices” for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raising </a:t>
            </a:r>
            <a:r>
              <a:rPr sz="1400" i="1" spc="-5" dirty="0">
                <a:solidFill>
                  <a:srgbClr val="666666"/>
                </a:solidFill>
                <a:latin typeface="Arial"/>
                <a:cs typeface="Arial"/>
              </a:rPr>
              <a:t>achievement among </a:t>
            </a:r>
            <a:r>
              <a:rPr sz="1400" i="1" dirty="0">
                <a:solidFill>
                  <a:srgbClr val="666666"/>
                </a:solidFill>
                <a:latin typeface="Arial"/>
                <a:cs typeface="Arial"/>
              </a:rPr>
              <a:t>English </a:t>
            </a:r>
            <a:r>
              <a:rPr sz="1400" i="1" spc="-5" dirty="0">
                <a:solidFill>
                  <a:srgbClr val="666666"/>
                </a:solidFill>
                <a:latin typeface="Arial"/>
                <a:cs typeface="Arial"/>
              </a:rPr>
              <a:t>Language</a:t>
            </a:r>
            <a:r>
              <a:rPr sz="1400" i="1" spc="-260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400" i="1" spc="-5" dirty="0">
                <a:solidFill>
                  <a:srgbClr val="666666"/>
                </a:solidFill>
                <a:latin typeface="Arial"/>
                <a:cs typeface="Arial"/>
              </a:rPr>
              <a:t>Learners</a:t>
            </a:r>
            <a:endParaRPr sz="1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1044" y="358267"/>
            <a:ext cx="761428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Contracts for Excellence Requirements</a:t>
            </a:r>
            <a:r>
              <a:rPr sz="2800" spc="145" dirty="0"/>
              <a:t> </a:t>
            </a:r>
            <a:r>
              <a:rPr sz="1800" dirty="0"/>
              <a:t>(cont’d)</a:t>
            </a:r>
            <a:endParaRPr sz="18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33729" y="1125092"/>
            <a:ext cx="7908925" cy="54373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0510" marR="285115" indent="-270510">
              <a:lnSpc>
                <a:spcPct val="100000"/>
              </a:lnSpc>
              <a:spcBef>
                <a:spcPts val="100"/>
              </a:spcBef>
              <a:buAutoNum type="arabicPeriod" startAt="2"/>
              <a:tabLst>
                <a:tab pos="270510" algn="l"/>
              </a:tabLst>
            </a:pPr>
            <a:r>
              <a:rPr sz="1500" b="1" spc="-5" dirty="0">
                <a:solidFill>
                  <a:srgbClr val="2B2B2B"/>
                </a:solidFill>
                <a:latin typeface="Arial"/>
                <a:cs typeface="Arial"/>
              </a:rPr>
              <a:t>Funds </a:t>
            </a:r>
            <a:r>
              <a:rPr lang="en-US" sz="1500" b="1" spc="-5" dirty="0">
                <a:solidFill>
                  <a:srgbClr val="2B2B2B"/>
                </a:solidFill>
                <a:latin typeface="Arial"/>
                <a:cs typeface="Arial"/>
              </a:rPr>
              <a:t>should be used towards meeting schools’ overall educational </a:t>
            </a:r>
            <a:r>
              <a:rPr lang="en-US" sz="1500" b="1" spc="-5" dirty="0" smtClean="0">
                <a:solidFill>
                  <a:srgbClr val="2B2B2B"/>
                </a:solidFill>
                <a:latin typeface="Arial"/>
                <a:cs typeface="Arial"/>
              </a:rPr>
              <a:t>goals as outlined in the School Comprehensive Educational Plan (SCEP) and </a:t>
            </a:r>
            <a:r>
              <a:rPr sz="1500" b="1" spc="-5" dirty="0" smtClean="0">
                <a:solidFill>
                  <a:srgbClr val="2B2B2B"/>
                </a:solidFill>
                <a:latin typeface="Arial"/>
                <a:cs typeface="Arial"/>
              </a:rPr>
              <a:t>must </a:t>
            </a:r>
            <a:r>
              <a:rPr sz="1500" b="1" spc="-5" dirty="0">
                <a:solidFill>
                  <a:srgbClr val="2B2B2B"/>
                </a:solidFill>
                <a:latin typeface="Arial"/>
                <a:cs typeface="Arial"/>
              </a:rPr>
              <a:t>be allocated predominantly </a:t>
            </a:r>
            <a:r>
              <a:rPr sz="1500" b="1" dirty="0">
                <a:solidFill>
                  <a:srgbClr val="2B2B2B"/>
                </a:solidFill>
                <a:latin typeface="Arial"/>
                <a:cs typeface="Arial"/>
              </a:rPr>
              <a:t>to </a:t>
            </a:r>
            <a:r>
              <a:rPr sz="1500" b="1" spc="-5" dirty="0">
                <a:solidFill>
                  <a:srgbClr val="2B2B2B"/>
                </a:solidFill>
                <a:latin typeface="Arial"/>
                <a:cs typeface="Arial"/>
              </a:rPr>
              <a:t>students </a:t>
            </a:r>
            <a:r>
              <a:rPr sz="1500" b="1" dirty="0">
                <a:solidFill>
                  <a:srgbClr val="2B2B2B"/>
                </a:solidFill>
                <a:latin typeface="Arial"/>
                <a:cs typeface="Arial"/>
              </a:rPr>
              <a:t>with </a:t>
            </a:r>
            <a:r>
              <a:rPr sz="1500" b="1" spc="-5" dirty="0">
                <a:solidFill>
                  <a:srgbClr val="2B2B2B"/>
                </a:solidFill>
                <a:latin typeface="Arial"/>
                <a:cs typeface="Arial"/>
              </a:rPr>
              <a:t>the </a:t>
            </a:r>
            <a:r>
              <a:rPr sz="1500" b="1" dirty="0">
                <a:solidFill>
                  <a:srgbClr val="2B2B2B"/>
                </a:solidFill>
                <a:latin typeface="Arial"/>
                <a:cs typeface="Arial"/>
              </a:rPr>
              <a:t>greatest </a:t>
            </a:r>
            <a:r>
              <a:rPr sz="1500" b="1" spc="-5" dirty="0">
                <a:solidFill>
                  <a:srgbClr val="2B2B2B"/>
                </a:solidFill>
                <a:latin typeface="Arial"/>
                <a:cs typeface="Arial"/>
              </a:rPr>
              <a:t>educational  </a:t>
            </a:r>
            <a:r>
              <a:rPr sz="1500" b="1" spc="-5" dirty="0" smtClean="0">
                <a:solidFill>
                  <a:srgbClr val="2B2B2B"/>
                </a:solidFill>
                <a:latin typeface="Arial"/>
                <a:cs typeface="Arial"/>
              </a:rPr>
              <a:t>needs</a:t>
            </a:r>
            <a:r>
              <a:rPr lang="en-US" sz="1500" b="1" spc="-5" dirty="0">
                <a:latin typeface="Arial"/>
                <a:cs typeface="Arial"/>
              </a:rPr>
              <a:t>,</a:t>
            </a:r>
            <a:r>
              <a:rPr lang="en-US" sz="1500" b="1" spc="-5" dirty="0" smtClean="0">
                <a:latin typeface="Arial"/>
                <a:cs typeface="Arial"/>
              </a:rPr>
              <a:t> such as</a:t>
            </a:r>
            <a:endParaRPr sz="1500" dirty="0">
              <a:latin typeface="Arial"/>
              <a:cs typeface="Arial"/>
            </a:endParaRPr>
          </a:p>
          <a:p>
            <a:pPr marL="641350" indent="-285750">
              <a:lnSpc>
                <a:spcPct val="100000"/>
              </a:lnSpc>
              <a:spcBef>
                <a:spcPts val="1080"/>
              </a:spcBef>
              <a:buFont typeface="Wingdings" panose="05000000000000000000" pitchFamily="2" charset="2"/>
              <a:buChar char="Ø"/>
              <a:tabLst>
                <a:tab pos="641985" algn="l"/>
              </a:tabLst>
            </a:pPr>
            <a:r>
              <a:rPr sz="1500" spc="-5" dirty="0" smtClean="0">
                <a:solidFill>
                  <a:srgbClr val="2B2B2B"/>
                </a:solidFill>
                <a:latin typeface="Arial"/>
                <a:cs typeface="Arial"/>
              </a:rPr>
              <a:t>English </a:t>
            </a:r>
            <a:r>
              <a:rPr sz="1500" spc="-5" dirty="0">
                <a:solidFill>
                  <a:srgbClr val="2B2B2B"/>
                </a:solidFill>
                <a:latin typeface="Arial"/>
                <a:cs typeface="Arial"/>
              </a:rPr>
              <a:t>Language</a:t>
            </a:r>
            <a:r>
              <a:rPr sz="1500" spc="-25" dirty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B2B2B"/>
                </a:solidFill>
                <a:latin typeface="Arial"/>
                <a:cs typeface="Arial"/>
              </a:rPr>
              <a:t>Learners</a:t>
            </a:r>
            <a:endParaRPr sz="1500" dirty="0">
              <a:latin typeface="Arial"/>
              <a:cs typeface="Arial"/>
            </a:endParaRPr>
          </a:p>
          <a:p>
            <a:pPr marL="641350" indent="-285750">
              <a:lnSpc>
                <a:spcPct val="100000"/>
              </a:lnSpc>
              <a:spcBef>
                <a:spcPts val="1080"/>
              </a:spcBef>
              <a:buFont typeface="Wingdings" panose="05000000000000000000" pitchFamily="2" charset="2"/>
              <a:buChar char="Ø"/>
              <a:tabLst>
                <a:tab pos="641985" algn="l"/>
              </a:tabLst>
            </a:pPr>
            <a:r>
              <a:rPr sz="1500" dirty="0" smtClean="0">
                <a:solidFill>
                  <a:srgbClr val="2B2B2B"/>
                </a:solidFill>
                <a:latin typeface="Arial"/>
                <a:cs typeface="Arial"/>
              </a:rPr>
              <a:t>Students </a:t>
            </a:r>
            <a:r>
              <a:rPr sz="1500" spc="-5" dirty="0">
                <a:solidFill>
                  <a:srgbClr val="2B2B2B"/>
                </a:solidFill>
                <a:latin typeface="Arial"/>
                <a:cs typeface="Arial"/>
              </a:rPr>
              <a:t>in</a:t>
            </a:r>
            <a:r>
              <a:rPr sz="1500" spc="-40" dirty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1500" spc="-5" dirty="0">
                <a:solidFill>
                  <a:srgbClr val="2B2B2B"/>
                </a:solidFill>
                <a:latin typeface="Arial"/>
                <a:cs typeface="Arial"/>
              </a:rPr>
              <a:t>Poverty</a:t>
            </a:r>
            <a:endParaRPr sz="1500" dirty="0">
              <a:latin typeface="Arial"/>
              <a:cs typeface="Arial"/>
            </a:endParaRPr>
          </a:p>
          <a:p>
            <a:pPr marL="641350" indent="-285750">
              <a:lnSpc>
                <a:spcPct val="100000"/>
              </a:lnSpc>
              <a:spcBef>
                <a:spcPts val="1080"/>
              </a:spcBef>
              <a:buFont typeface="Wingdings" panose="05000000000000000000" pitchFamily="2" charset="2"/>
              <a:buChar char="Ø"/>
              <a:tabLst>
                <a:tab pos="641985" algn="l"/>
              </a:tabLst>
            </a:pPr>
            <a:r>
              <a:rPr sz="1500" dirty="0" smtClean="0">
                <a:solidFill>
                  <a:srgbClr val="2B2B2B"/>
                </a:solidFill>
                <a:latin typeface="Arial"/>
                <a:cs typeface="Arial"/>
              </a:rPr>
              <a:t>Students </a:t>
            </a:r>
            <a:r>
              <a:rPr sz="1500" spc="-5" dirty="0">
                <a:solidFill>
                  <a:srgbClr val="2B2B2B"/>
                </a:solidFill>
                <a:latin typeface="Arial"/>
                <a:cs typeface="Arial"/>
              </a:rPr>
              <a:t>with</a:t>
            </a:r>
            <a:r>
              <a:rPr sz="1500" spc="-35" dirty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B2B2B"/>
                </a:solidFill>
                <a:latin typeface="Arial"/>
                <a:cs typeface="Arial"/>
              </a:rPr>
              <a:t>Disabilities</a:t>
            </a:r>
            <a:endParaRPr sz="1500" dirty="0">
              <a:latin typeface="Arial"/>
              <a:cs typeface="Arial"/>
            </a:endParaRPr>
          </a:p>
          <a:p>
            <a:pPr marL="641350" indent="-285750">
              <a:lnSpc>
                <a:spcPct val="100000"/>
              </a:lnSpc>
              <a:spcBef>
                <a:spcPts val="1080"/>
              </a:spcBef>
              <a:buFont typeface="Wingdings" panose="05000000000000000000" pitchFamily="2" charset="2"/>
              <a:buChar char="Ø"/>
              <a:tabLst>
                <a:tab pos="641985" algn="l"/>
              </a:tabLst>
            </a:pPr>
            <a:r>
              <a:rPr sz="1500" dirty="0" smtClean="0">
                <a:solidFill>
                  <a:srgbClr val="2B2B2B"/>
                </a:solidFill>
                <a:latin typeface="Arial"/>
                <a:cs typeface="Arial"/>
              </a:rPr>
              <a:t>Students </a:t>
            </a:r>
            <a:r>
              <a:rPr sz="1500" spc="-5" dirty="0">
                <a:solidFill>
                  <a:srgbClr val="2B2B2B"/>
                </a:solidFill>
                <a:latin typeface="Arial"/>
                <a:cs typeface="Arial"/>
              </a:rPr>
              <a:t>with </a:t>
            </a:r>
            <a:r>
              <a:rPr sz="1500" dirty="0">
                <a:solidFill>
                  <a:srgbClr val="2B2B2B"/>
                </a:solidFill>
                <a:latin typeface="Arial"/>
                <a:cs typeface="Arial"/>
              </a:rPr>
              <a:t>Low Academic </a:t>
            </a:r>
            <a:r>
              <a:rPr sz="1500" spc="-5" dirty="0">
                <a:solidFill>
                  <a:srgbClr val="2B2B2B"/>
                </a:solidFill>
                <a:latin typeface="Arial"/>
                <a:cs typeface="Arial"/>
              </a:rPr>
              <a:t>Achievement </a:t>
            </a:r>
            <a:r>
              <a:rPr sz="1500" dirty="0">
                <a:solidFill>
                  <a:srgbClr val="2B2B2B"/>
                </a:solidFill>
                <a:latin typeface="Arial"/>
                <a:cs typeface="Arial"/>
              </a:rPr>
              <a:t>or </a:t>
            </a:r>
            <a:r>
              <a:rPr sz="1500" spc="-5" dirty="0">
                <a:solidFill>
                  <a:srgbClr val="2B2B2B"/>
                </a:solidFill>
                <a:latin typeface="Arial"/>
                <a:cs typeface="Arial"/>
              </a:rPr>
              <a:t>At </a:t>
            </a:r>
            <a:r>
              <a:rPr sz="1500" dirty="0">
                <a:solidFill>
                  <a:srgbClr val="2B2B2B"/>
                </a:solidFill>
                <a:latin typeface="Arial"/>
                <a:cs typeface="Arial"/>
              </a:rPr>
              <a:t>Risk of </a:t>
            </a:r>
            <a:r>
              <a:rPr sz="1500" spc="-5" dirty="0">
                <a:solidFill>
                  <a:srgbClr val="2B2B2B"/>
                </a:solidFill>
                <a:latin typeface="Arial"/>
                <a:cs typeface="Arial"/>
              </a:rPr>
              <a:t>Not</a:t>
            </a:r>
            <a:r>
              <a:rPr sz="1500" spc="-60" dirty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1500" dirty="0" smtClean="0">
                <a:solidFill>
                  <a:srgbClr val="2B2B2B"/>
                </a:solidFill>
                <a:latin typeface="Arial"/>
                <a:cs typeface="Arial"/>
              </a:rPr>
              <a:t>Graduating</a:t>
            </a:r>
            <a:endParaRPr lang="en-US" sz="1500" dirty="0" smtClean="0">
              <a:solidFill>
                <a:srgbClr val="2B2B2B"/>
              </a:solidFill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1080"/>
              </a:spcBef>
              <a:tabLst>
                <a:tab pos="641985" algn="l"/>
              </a:tabLst>
            </a:pPr>
            <a:endParaRPr sz="1500" dirty="0">
              <a:latin typeface="Arial"/>
              <a:cs typeface="Arial"/>
            </a:endParaRPr>
          </a:p>
          <a:p>
            <a:pPr marL="224154" indent="-211454">
              <a:lnSpc>
                <a:spcPct val="100000"/>
              </a:lnSpc>
              <a:spcBef>
                <a:spcPts val="1085"/>
              </a:spcBef>
              <a:buAutoNum type="arabicPeriod" startAt="3"/>
              <a:tabLst>
                <a:tab pos="224790" algn="l"/>
              </a:tabLst>
            </a:pPr>
            <a:r>
              <a:rPr sz="1500" b="1" spc="-5" dirty="0">
                <a:solidFill>
                  <a:srgbClr val="2B2B2B"/>
                </a:solidFill>
                <a:latin typeface="Arial"/>
                <a:cs typeface="Arial"/>
              </a:rPr>
              <a:t>Funds must supplement, not </a:t>
            </a:r>
            <a:r>
              <a:rPr sz="1500" b="1" spc="-5" dirty="0" smtClean="0">
                <a:solidFill>
                  <a:srgbClr val="2B2B2B"/>
                </a:solidFill>
                <a:latin typeface="Arial"/>
                <a:cs typeface="Arial"/>
              </a:rPr>
              <a:t>supplant</a:t>
            </a:r>
            <a:r>
              <a:rPr lang="en-US" sz="1500" b="1" spc="-5" dirty="0" smtClean="0">
                <a:solidFill>
                  <a:srgbClr val="2B2B2B"/>
                </a:solidFill>
                <a:latin typeface="Arial"/>
                <a:cs typeface="Arial"/>
              </a:rPr>
              <a:t>, local funding or other grants:</a:t>
            </a:r>
            <a:endParaRPr sz="1500" dirty="0" smtClean="0">
              <a:latin typeface="Arial"/>
              <a:cs typeface="Arial"/>
            </a:endParaRPr>
          </a:p>
          <a:p>
            <a:pPr marL="640715" marR="5080" indent="-285750">
              <a:lnSpc>
                <a:spcPct val="100000"/>
              </a:lnSpc>
              <a:spcBef>
                <a:spcPts val="1080"/>
              </a:spcBef>
              <a:buFont typeface="Wingdings" panose="05000000000000000000" pitchFamily="2" charset="2"/>
              <a:buChar char="Ø"/>
            </a:pPr>
            <a:r>
              <a:rPr sz="1500" spc="-5" dirty="0" smtClean="0">
                <a:solidFill>
                  <a:srgbClr val="2B2B2B"/>
                </a:solidFill>
                <a:latin typeface="Arial"/>
                <a:cs typeface="Arial"/>
              </a:rPr>
              <a:t>Expenditures </a:t>
            </a:r>
            <a:r>
              <a:rPr sz="1500" dirty="0" smtClean="0">
                <a:solidFill>
                  <a:srgbClr val="2B2B2B"/>
                </a:solidFill>
                <a:latin typeface="Arial"/>
                <a:cs typeface="Arial"/>
              </a:rPr>
              <a:t>made using </a:t>
            </a:r>
            <a:r>
              <a:rPr sz="1500" spc="-5" dirty="0" smtClean="0">
                <a:solidFill>
                  <a:srgbClr val="2B2B2B"/>
                </a:solidFill>
                <a:latin typeface="Arial"/>
                <a:cs typeface="Arial"/>
              </a:rPr>
              <a:t>C4E </a:t>
            </a:r>
            <a:r>
              <a:rPr sz="1500" dirty="0" smtClean="0">
                <a:solidFill>
                  <a:srgbClr val="2B2B2B"/>
                </a:solidFill>
                <a:latin typeface="Arial"/>
                <a:cs typeface="Arial"/>
              </a:rPr>
              <a:t>funds must “supplement, not supplant” funding </a:t>
            </a:r>
            <a:r>
              <a:rPr sz="1500" spc="-5" dirty="0" smtClean="0">
                <a:solidFill>
                  <a:srgbClr val="2B2B2B"/>
                </a:solidFill>
                <a:latin typeface="Arial"/>
                <a:cs typeface="Arial"/>
              </a:rPr>
              <a:t>provided  by </a:t>
            </a:r>
            <a:r>
              <a:rPr sz="1500" dirty="0" smtClean="0">
                <a:solidFill>
                  <a:srgbClr val="2B2B2B"/>
                </a:solidFill>
                <a:latin typeface="Arial"/>
                <a:cs typeface="Arial"/>
              </a:rPr>
              <a:t>the </a:t>
            </a:r>
            <a:r>
              <a:rPr sz="1500" spc="-5" dirty="0" smtClean="0">
                <a:solidFill>
                  <a:srgbClr val="2B2B2B"/>
                </a:solidFill>
                <a:latin typeface="Arial"/>
                <a:cs typeface="Arial"/>
              </a:rPr>
              <a:t>school </a:t>
            </a:r>
            <a:r>
              <a:rPr sz="1500" dirty="0" smtClean="0">
                <a:solidFill>
                  <a:srgbClr val="2B2B2B"/>
                </a:solidFill>
                <a:latin typeface="Arial"/>
                <a:cs typeface="Arial"/>
              </a:rPr>
              <a:t>district; </a:t>
            </a:r>
            <a:r>
              <a:rPr sz="1500" spc="-5" dirty="0" smtClean="0">
                <a:solidFill>
                  <a:srgbClr val="2B2B2B"/>
                </a:solidFill>
                <a:latin typeface="Arial"/>
                <a:cs typeface="Arial"/>
              </a:rPr>
              <a:t>however, SED has provided </a:t>
            </a:r>
            <a:r>
              <a:rPr sz="1500" dirty="0" smtClean="0">
                <a:solidFill>
                  <a:srgbClr val="2B2B2B"/>
                </a:solidFill>
                <a:latin typeface="Arial"/>
                <a:cs typeface="Arial"/>
              </a:rPr>
              <a:t>guidance </a:t>
            </a:r>
            <a:r>
              <a:rPr sz="1500" spc="-5" dirty="0" smtClean="0">
                <a:solidFill>
                  <a:srgbClr val="2B2B2B"/>
                </a:solidFill>
                <a:latin typeface="Arial"/>
                <a:cs typeface="Arial"/>
              </a:rPr>
              <a:t>explaining </a:t>
            </a:r>
            <a:r>
              <a:rPr sz="1500" dirty="0" smtClean="0">
                <a:solidFill>
                  <a:srgbClr val="2B2B2B"/>
                </a:solidFill>
                <a:latin typeface="Arial"/>
                <a:cs typeface="Arial"/>
              </a:rPr>
              <a:t>that certain  </a:t>
            </a:r>
            <a:r>
              <a:rPr sz="1500" spc="-5" dirty="0" smtClean="0">
                <a:solidFill>
                  <a:srgbClr val="2B2B2B"/>
                </a:solidFill>
                <a:latin typeface="Arial"/>
                <a:cs typeface="Arial"/>
              </a:rPr>
              <a:t>expenditures </a:t>
            </a:r>
            <a:r>
              <a:rPr sz="1500" dirty="0" smtClean="0">
                <a:solidFill>
                  <a:srgbClr val="2B2B2B"/>
                </a:solidFill>
                <a:latin typeface="Arial"/>
                <a:cs typeface="Arial"/>
              </a:rPr>
              <a:t>may be paid for </a:t>
            </a:r>
            <a:r>
              <a:rPr sz="1500" spc="-5" dirty="0" smtClean="0">
                <a:solidFill>
                  <a:srgbClr val="2B2B2B"/>
                </a:solidFill>
                <a:latin typeface="Arial"/>
                <a:cs typeface="Arial"/>
              </a:rPr>
              <a:t>with </a:t>
            </a:r>
            <a:r>
              <a:rPr sz="1500" dirty="0" smtClean="0">
                <a:solidFill>
                  <a:srgbClr val="2B2B2B"/>
                </a:solidFill>
                <a:latin typeface="Arial"/>
                <a:cs typeface="Arial"/>
              </a:rPr>
              <a:t>C4E funds </a:t>
            </a:r>
            <a:r>
              <a:rPr sz="1500" spc="-5" dirty="0" smtClean="0">
                <a:solidFill>
                  <a:srgbClr val="2B2B2B"/>
                </a:solidFill>
                <a:latin typeface="Arial"/>
                <a:cs typeface="Arial"/>
              </a:rPr>
              <a:t>even </a:t>
            </a:r>
            <a:r>
              <a:rPr sz="1500" dirty="0" smtClean="0">
                <a:solidFill>
                  <a:srgbClr val="2B2B2B"/>
                </a:solidFill>
                <a:latin typeface="Arial"/>
                <a:cs typeface="Arial"/>
              </a:rPr>
              <a:t>though these programs or  </a:t>
            </a:r>
            <a:r>
              <a:rPr sz="1500" spc="-5" dirty="0" smtClean="0">
                <a:solidFill>
                  <a:srgbClr val="2B2B2B"/>
                </a:solidFill>
                <a:latin typeface="Arial"/>
                <a:cs typeface="Arial"/>
              </a:rPr>
              <a:t>expenditures were </a:t>
            </a:r>
            <a:r>
              <a:rPr sz="1500" dirty="0" smtClean="0">
                <a:solidFill>
                  <a:srgbClr val="2B2B2B"/>
                </a:solidFill>
                <a:latin typeface="Arial"/>
                <a:cs typeface="Arial"/>
              </a:rPr>
              <a:t>originally </a:t>
            </a:r>
            <a:r>
              <a:rPr sz="1500" spc="-5" dirty="0" smtClean="0">
                <a:solidFill>
                  <a:srgbClr val="2B2B2B"/>
                </a:solidFill>
                <a:latin typeface="Arial"/>
                <a:cs typeface="Arial"/>
              </a:rPr>
              <a:t>or </a:t>
            </a:r>
            <a:r>
              <a:rPr sz="1500" spc="-10" dirty="0" smtClean="0">
                <a:solidFill>
                  <a:srgbClr val="2B2B2B"/>
                </a:solidFill>
                <a:latin typeface="Arial"/>
                <a:cs typeface="Arial"/>
              </a:rPr>
              <a:t>have </a:t>
            </a:r>
            <a:r>
              <a:rPr sz="1500" spc="-5" dirty="0" smtClean="0">
                <a:solidFill>
                  <a:srgbClr val="2B2B2B"/>
                </a:solidFill>
                <a:latin typeface="Arial"/>
                <a:cs typeface="Arial"/>
              </a:rPr>
              <a:t>been typically paid </a:t>
            </a:r>
            <a:r>
              <a:rPr sz="1500" dirty="0" smtClean="0">
                <a:solidFill>
                  <a:srgbClr val="2B2B2B"/>
                </a:solidFill>
                <a:latin typeface="Arial"/>
                <a:cs typeface="Arial"/>
              </a:rPr>
              <a:t>for </a:t>
            </a:r>
            <a:r>
              <a:rPr sz="1500" spc="-5" dirty="0" smtClean="0">
                <a:solidFill>
                  <a:srgbClr val="2B2B2B"/>
                </a:solidFill>
                <a:latin typeface="Arial"/>
                <a:cs typeface="Arial"/>
              </a:rPr>
              <a:t>by </a:t>
            </a:r>
            <a:r>
              <a:rPr sz="1500" dirty="0" smtClean="0">
                <a:solidFill>
                  <a:srgbClr val="2B2B2B"/>
                </a:solidFill>
                <a:latin typeface="Arial"/>
                <a:cs typeface="Arial"/>
              </a:rPr>
              <a:t>the district </a:t>
            </a:r>
            <a:r>
              <a:rPr sz="1500" spc="-5" dirty="0" smtClean="0">
                <a:solidFill>
                  <a:srgbClr val="2B2B2B"/>
                </a:solidFill>
                <a:latin typeface="Arial"/>
                <a:cs typeface="Arial"/>
              </a:rPr>
              <a:t>or by </a:t>
            </a:r>
            <a:r>
              <a:rPr sz="1500" dirty="0" smtClean="0">
                <a:solidFill>
                  <a:srgbClr val="2B2B2B"/>
                </a:solidFill>
                <a:latin typeface="Arial"/>
                <a:cs typeface="Arial"/>
              </a:rPr>
              <a:t>other  grants. For </a:t>
            </a:r>
            <a:r>
              <a:rPr sz="1500" spc="-5" dirty="0" smtClean="0">
                <a:solidFill>
                  <a:srgbClr val="2B2B2B"/>
                </a:solidFill>
                <a:latin typeface="Arial"/>
                <a:cs typeface="Arial"/>
              </a:rPr>
              <a:t>example, </a:t>
            </a:r>
            <a:r>
              <a:rPr sz="1500" dirty="0" smtClean="0">
                <a:solidFill>
                  <a:srgbClr val="2B2B2B"/>
                </a:solidFill>
                <a:latin typeface="Arial"/>
                <a:cs typeface="Arial"/>
              </a:rPr>
              <a:t>if </a:t>
            </a:r>
            <a:r>
              <a:rPr sz="1500" spc="-5" dirty="0" smtClean="0">
                <a:solidFill>
                  <a:srgbClr val="2B2B2B"/>
                </a:solidFill>
                <a:latin typeface="Arial"/>
                <a:cs typeface="Arial"/>
              </a:rPr>
              <a:t>a </a:t>
            </a:r>
            <a:r>
              <a:rPr sz="1500" dirty="0" smtClean="0">
                <a:solidFill>
                  <a:srgbClr val="2B2B2B"/>
                </a:solidFill>
                <a:latin typeface="Arial"/>
                <a:cs typeface="Arial"/>
              </a:rPr>
              <a:t>program </a:t>
            </a:r>
            <a:r>
              <a:rPr sz="1500" spc="-5" dirty="0" smtClean="0">
                <a:solidFill>
                  <a:srgbClr val="2B2B2B"/>
                </a:solidFill>
                <a:latin typeface="Arial"/>
                <a:cs typeface="Arial"/>
              </a:rPr>
              <a:t>had been </a:t>
            </a:r>
            <a:r>
              <a:rPr sz="1500" dirty="0" smtClean="0">
                <a:solidFill>
                  <a:srgbClr val="2B2B2B"/>
                </a:solidFill>
                <a:latin typeface="Arial"/>
                <a:cs typeface="Arial"/>
              </a:rPr>
              <a:t>funded </a:t>
            </a:r>
            <a:r>
              <a:rPr sz="1500" spc="-5" dirty="0" smtClean="0">
                <a:solidFill>
                  <a:srgbClr val="2B2B2B"/>
                </a:solidFill>
                <a:latin typeface="Arial"/>
                <a:cs typeface="Arial"/>
              </a:rPr>
              <a:t>by a </a:t>
            </a:r>
            <a:r>
              <a:rPr sz="1500" dirty="0" smtClean="0">
                <a:solidFill>
                  <a:srgbClr val="2B2B2B"/>
                </a:solidFill>
                <a:latin typeface="Arial"/>
                <a:cs typeface="Arial"/>
              </a:rPr>
              <a:t>different grant, </a:t>
            </a:r>
            <a:r>
              <a:rPr sz="1500" spc="-5" dirty="0" smtClean="0">
                <a:solidFill>
                  <a:srgbClr val="2B2B2B"/>
                </a:solidFill>
                <a:latin typeface="Arial"/>
                <a:cs typeface="Arial"/>
              </a:rPr>
              <a:t>but </a:t>
            </a:r>
            <a:r>
              <a:rPr sz="1500" dirty="0" smtClean="0">
                <a:solidFill>
                  <a:srgbClr val="2B2B2B"/>
                </a:solidFill>
                <a:latin typeface="Arial"/>
                <a:cs typeface="Arial"/>
              </a:rPr>
              <a:t>that grant  funding </a:t>
            </a:r>
            <a:r>
              <a:rPr sz="1500" spc="-5" dirty="0" smtClean="0">
                <a:solidFill>
                  <a:srgbClr val="2B2B2B"/>
                </a:solidFill>
                <a:latin typeface="Arial"/>
                <a:cs typeface="Arial"/>
              </a:rPr>
              <a:t>has been </a:t>
            </a:r>
            <a:r>
              <a:rPr sz="1500" dirty="0" smtClean="0">
                <a:solidFill>
                  <a:srgbClr val="2B2B2B"/>
                </a:solidFill>
                <a:latin typeface="Arial"/>
                <a:cs typeface="Arial"/>
              </a:rPr>
              <a:t>cut, then </a:t>
            </a:r>
            <a:r>
              <a:rPr sz="1500" spc="-5" dirty="0" smtClean="0">
                <a:solidFill>
                  <a:srgbClr val="2B2B2B"/>
                </a:solidFill>
                <a:latin typeface="Arial"/>
                <a:cs typeface="Arial"/>
              </a:rPr>
              <a:t>C4E </a:t>
            </a:r>
            <a:r>
              <a:rPr sz="1500" dirty="0" smtClean="0">
                <a:solidFill>
                  <a:srgbClr val="2B2B2B"/>
                </a:solidFill>
                <a:latin typeface="Arial"/>
                <a:cs typeface="Arial"/>
              </a:rPr>
              <a:t>funds </a:t>
            </a:r>
            <a:r>
              <a:rPr sz="1500" spc="-5" dirty="0" smtClean="0">
                <a:solidFill>
                  <a:srgbClr val="2B2B2B"/>
                </a:solidFill>
                <a:latin typeface="Arial"/>
                <a:cs typeface="Arial"/>
              </a:rPr>
              <a:t>can be used </a:t>
            </a:r>
            <a:r>
              <a:rPr sz="1500" dirty="0" smtClean="0">
                <a:solidFill>
                  <a:srgbClr val="2B2B2B"/>
                </a:solidFill>
                <a:latin typeface="Arial"/>
                <a:cs typeface="Arial"/>
              </a:rPr>
              <a:t>to fund the</a:t>
            </a:r>
            <a:r>
              <a:rPr sz="1500" spc="-150" dirty="0" smtClean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1500" dirty="0" smtClean="0">
                <a:solidFill>
                  <a:srgbClr val="2B2B2B"/>
                </a:solidFill>
                <a:latin typeface="Arial"/>
                <a:cs typeface="Arial"/>
              </a:rPr>
              <a:t>program.</a:t>
            </a:r>
            <a:endParaRPr sz="1500" dirty="0" smtClean="0">
              <a:latin typeface="Arial"/>
              <a:cs typeface="Arial"/>
            </a:endParaRPr>
          </a:p>
          <a:p>
            <a:pPr marL="641350" indent="-285750">
              <a:lnSpc>
                <a:spcPct val="100000"/>
              </a:lnSpc>
              <a:spcBef>
                <a:spcPts val="1080"/>
              </a:spcBef>
              <a:buFont typeface="Wingdings" panose="05000000000000000000" pitchFamily="2" charset="2"/>
              <a:buChar char="Ø"/>
            </a:pPr>
            <a:r>
              <a:rPr sz="1500" spc="-5" dirty="0" smtClean="0">
                <a:solidFill>
                  <a:srgbClr val="2B2B2B"/>
                </a:solidFill>
                <a:latin typeface="Arial"/>
                <a:cs typeface="Arial"/>
              </a:rPr>
              <a:t>For </a:t>
            </a:r>
            <a:r>
              <a:rPr sz="1500" spc="-5" dirty="0">
                <a:solidFill>
                  <a:srgbClr val="2B2B2B"/>
                </a:solidFill>
                <a:latin typeface="Arial"/>
                <a:cs typeface="Arial"/>
              </a:rPr>
              <a:t>new </a:t>
            </a:r>
            <a:r>
              <a:rPr sz="1500" dirty="0">
                <a:solidFill>
                  <a:srgbClr val="2B2B2B"/>
                </a:solidFill>
                <a:latin typeface="Arial"/>
                <a:cs typeface="Arial"/>
              </a:rPr>
              <a:t>or </a:t>
            </a:r>
            <a:r>
              <a:rPr sz="1500" spc="-5" dirty="0" smtClean="0">
                <a:solidFill>
                  <a:srgbClr val="2B2B2B"/>
                </a:solidFill>
                <a:latin typeface="Arial"/>
                <a:cs typeface="Arial"/>
              </a:rPr>
              <a:t>expan</a:t>
            </a:r>
            <a:r>
              <a:rPr lang="en-US" sz="1500" spc="-5" dirty="0" smtClean="0">
                <a:solidFill>
                  <a:srgbClr val="2B2B2B"/>
                </a:solidFill>
                <a:latin typeface="Arial"/>
                <a:cs typeface="Arial"/>
              </a:rPr>
              <a:t>sion of existing</a:t>
            </a:r>
            <a:r>
              <a:rPr sz="1500" spc="-5" dirty="0" smtClean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B2B2B"/>
                </a:solidFill>
                <a:latin typeface="Arial"/>
                <a:cs typeface="Arial"/>
              </a:rPr>
              <a:t>programs</a:t>
            </a:r>
            <a:r>
              <a:rPr sz="1500" spc="-90" dirty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1500" spc="-5" dirty="0">
                <a:solidFill>
                  <a:srgbClr val="2B2B2B"/>
                </a:solidFill>
                <a:latin typeface="Arial"/>
                <a:cs typeface="Arial"/>
              </a:rPr>
              <a:t>only</a:t>
            </a:r>
            <a:endParaRPr sz="1500" dirty="0">
              <a:latin typeface="Arial"/>
              <a:cs typeface="Arial"/>
            </a:endParaRPr>
          </a:p>
          <a:p>
            <a:pPr marL="354965" marR="168275">
              <a:lnSpc>
                <a:spcPct val="100000"/>
              </a:lnSpc>
              <a:spcBef>
                <a:spcPts val="1085"/>
              </a:spcBef>
            </a:pPr>
            <a:endParaRPr sz="15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2000" y="735140"/>
            <a:ext cx="8007984" cy="547290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8450" marR="245110" indent="-285750">
              <a:lnSpc>
                <a:spcPct val="150100"/>
              </a:lnSpc>
              <a:spcBef>
                <a:spcPts val="95"/>
              </a:spcBef>
              <a:buFont typeface="Wingdings" panose="05000000000000000000" pitchFamily="2" charset="2"/>
              <a:buChar char="Ø"/>
              <a:tabLst>
                <a:tab pos="227329" algn="l"/>
                <a:tab pos="227965" algn="l"/>
              </a:tabLst>
            </a:pPr>
            <a:r>
              <a:rPr sz="1400" spc="-5" dirty="0">
                <a:solidFill>
                  <a:srgbClr val="2B2B2B"/>
                </a:solidFill>
                <a:latin typeface="Arial"/>
                <a:cs typeface="Arial"/>
              </a:rPr>
              <a:t>The New York </a:t>
            </a:r>
            <a:r>
              <a:rPr sz="1400" dirty="0">
                <a:solidFill>
                  <a:srgbClr val="2B2B2B"/>
                </a:solidFill>
                <a:latin typeface="Arial"/>
                <a:cs typeface="Arial"/>
              </a:rPr>
              <a:t>State </a:t>
            </a:r>
            <a:r>
              <a:rPr sz="1400" dirty="0" smtClean="0">
                <a:solidFill>
                  <a:srgbClr val="2B2B2B"/>
                </a:solidFill>
                <a:latin typeface="Arial"/>
                <a:cs typeface="Arial"/>
              </a:rPr>
              <a:t>201</a:t>
            </a:r>
            <a:r>
              <a:rPr lang="en-US" sz="1400" dirty="0" smtClean="0">
                <a:solidFill>
                  <a:srgbClr val="2B2B2B"/>
                </a:solidFill>
                <a:latin typeface="Arial"/>
                <a:cs typeface="Arial"/>
              </a:rPr>
              <a:t>9</a:t>
            </a:r>
            <a:r>
              <a:rPr sz="1400" dirty="0" smtClean="0">
                <a:solidFill>
                  <a:srgbClr val="2B2B2B"/>
                </a:solidFill>
                <a:latin typeface="Arial"/>
                <a:cs typeface="Arial"/>
              </a:rPr>
              <a:t>-20</a:t>
            </a:r>
            <a:r>
              <a:rPr lang="en-US" sz="1400" dirty="0" smtClean="0">
                <a:solidFill>
                  <a:srgbClr val="2B2B2B"/>
                </a:solidFill>
                <a:latin typeface="Arial"/>
                <a:cs typeface="Arial"/>
              </a:rPr>
              <a:t>20</a:t>
            </a:r>
            <a:r>
              <a:rPr sz="1400" dirty="0" smtClean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2B2B2B"/>
                </a:solidFill>
                <a:latin typeface="Arial"/>
                <a:cs typeface="Arial"/>
              </a:rPr>
              <a:t>Budget continues Contract for </a:t>
            </a:r>
            <a:r>
              <a:rPr sz="1400" spc="-5" dirty="0">
                <a:solidFill>
                  <a:srgbClr val="2B2B2B"/>
                </a:solidFill>
                <a:latin typeface="Arial"/>
                <a:cs typeface="Arial"/>
              </a:rPr>
              <a:t>Excellence </a:t>
            </a:r>
            <a:r>
              <a:rPr sz="1400" dirty="0">
                <a:solidFill>
                  <a:srgbClr val="2B2B2B"/>
                </a:solidFill>
                <a:latin typeface="Arial"/>
                <a:cs typeface="Arial"/>
              </a:rPr>
              <a:t>requirements for</a:t>
            </a:r>
            <a:r>
              <a:rPr sz="1400" spc="-260" dirty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lang="en-US" sz="1400" spc="-260" dirty="0" smtClean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1400" spc="-5" dirty="0" smtClean="0">
                <a:solidFill>
                  <a:srgbClr val="2B2B2B"/>
                </a:solidFill>
                <a:latin typeface="Arial"/>
                <a:cs typeface="Arial"/>
              </a:rPr>
              <a:t>New  </a:t>
            </a:r>
            <a:r>
              <a:rPr sz="1400" spc="-5" dirty="0">
                <a:solidFill>
                  <a:srgbClr val="2B2B2B"/>
                </a:solidFill>
                <a:latin typeface="Arial"/>
                <a:cs typeface="Arial"/>
              </a:rPr>
              <a:t>York and </a:t>
            </a:r>
            <a:r>
              <a:rPr sz="1400" dirty="0">
                <a:solidFill>
                  <a:srgbClr val="2B2B2B"/>
                </a:solidFill>
                <a:latin typeface="Arial"/>
                <a:cs typeface="Arial"/>
              </a:rPr>
              <a:t>maintains the </a:t>
            </a:r>
            <a:r>
              <a:rPr sz="1400" spc="-5" dirty="0">
                <a:solidFill>
                  <a:srgbClr val="2B2B2B"/>
                </a:solidFill>
                <a:latin typeface="Arial"/>
                <a:cs typeface="Arial"/>
              </a:rPr>
              <a:t>same </a:t>
            </a:r>
            <a:r>
              <a:rPr sz="1400" dirty="0">
                <a:solidFill>
                  <a:srgbClr val="2B2B2B"/>
                </a:solidFill>
                <a:latin typeface="Arial"/>
                <a:cs typeface="Arial"/>
              </a:rPr>
              <a:t>funding </a:t>
            </a:r>
            <a:r>
              <a:rPr sz="1400" spc="-5" dirty="0">
                <a:solidFill>
                  <a:srgbClr val="2B2B2B"/>
                </a:solidFill>
                <a:latin typeface="Arial"/>
                <a:cs typeface="Arial"/>
              </a:rPr>
              <a:t>level </a:t>
            </a:r>
            <a:r>
              <a:rPr sz="1400" dirty="0">
                <a:solidFill>
                  <a:srgbClr val="2B2B2B"/>
                </a:solidFill>
                <a:latin typeface="Arial"/>
                <a:cs typeface="Arial"/>
              </a:rPr>
              <a:t>for the Contracts for </a:t>
            </a:r>
            <a:r>
              <a:rPr sz="1400" spc="-5" dirty="0">
                <a:solidFill>
                  <a:srgbClr val="2B2B2B"/>
                </a:solidFill>
                <a:latin typeface="Arial"/>
                <a:cs typeface="Arial"/>
              </a:rPr>
              <a:t>Excellence </a:t>
            </a:r>
            <a:r>
              <a:rPr sz="1400" dirty="0">
                <a:solidFill>
                  <a:srgbClr val="2B2B2B"/>
                </a:solidFill>
                <a:latin typeface="Arial"/>
                <a:cs typeface="Arial"/>
              </a:rPr>
              <a:t>allocation as </a:t>
            </a:r>
            <a:r>
              <a:rPr sz="1400" spc="-5" dirty="0">
                <a:solidFill>
                  <a:srgbClr val="2B2B2B"/>
                </a:solidFill>
                <a:latin typeface="Arial"/>
                <a:cs typeface="Arial"/>
              </a:rPr>
              <a:t>was  provided </a:t>
            </a:r>
            <a:r>
              <a:rPr sz="1400" dirty="0">
                <a:solidFill>
                  <a:srgbClr val="2B2B2B"/>
                </a:solidFill>
                <a:latin typeface="Arial"/>
                <a:cs typeface="Arial"/>
              </a:rPr>
              <a:t>in the </a:t>
            </a:r>
            <a:r>
              <a:rPr sz="1400" spc="-5" dirty="0" smtClean="0">
                <a:solidFill>
                  <a:srgbClr val="2B2B2B"/>
                </a:solidFill>
                <a:latin typeface="Arial"/>
                <a:cs typeface="Arial"/>
              </a:rPr>
              <a:t>201</a:t>
            </a:r>
            <a:r>
              <a:rPr lang="en-US" sz="1400" spc="-5" dirty="0" smtClean="0">
                <a:solidFill>
                  <a:srgbClr val="2B2B2B"/>
                </a:solidFill>
                <a:latin typeface="Arial"/>
                <a:cs typeface="Arial"/>
              </a:rPr>
              <a:t>8</a:t>
            </a:r>
            <a:r>
              <a:rPr sz="1400" spc="-5" dirty="0" smtClean="0">
                <a:solidFill>
                  <a:srgbClr val="2B2B2B"/>
                </a:solidFill>
                <a:latin typeface="Arial"/>
                <a:cs typeface="Arial"/>
              </a:rPr>
              <a:t>-201</a:t>
            </a:r>
            <a:r>
              <a:rPr lang="en-US" sz="1400" spc="-5" dirty="0" smtClean="0">
                <a:solidFill>
                  <a:srgbClr val="2B2B2B"/>
                </a:solidFill>
                <a:latin typeface="Arial"/>
                <a:cs typeface="Arial"/>
              </a:rPr>
              <a:t>9</a:t>
            </a:r>
            <a:r>
              <a:rPr sz="1400" spc="-5" dirty="0" smtClean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2B2B2B"/>
                </a:solidFill>
                <a:latin typeface="Arial"/>
                <a:cs typeface="Arial"/>
              </a:rPr>
              <a:t>school</a:t>
            </a:r>
            <a:r>
              <a:rPr sz="1400" spc="-120" dirty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B2B2B"/>
                </a:solidFill>
                <a:latin typeface="Arial"/>
                <a:cs typeface="Arial"/>
              </a:rPr>
              <a:t>year.</a:t>
            </a:r>
            <a:endParaRPr sz="1400" dirty="0">
              <a:latin typeface="Arial"/>
              <a:cs typeface="Arial"/>
            </a:endParaRPr>
          </a:p>
          <a:p>
            <a:pPr marL="298450" marR="325755" indent="-285750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227329" algn="l"/>
                <a:tab pos="227965" algn="l"/>
              </a:tabLst>
            </a:pPr>
            <a:r>
              <a:rPr lang="en-US" sz="1400" spc="-5" dirty="0" smtClean="0">
                <a:solidFill>
                  <a:srgbClr val="2B2B2B"/>
                </a:solidFill>
                <a:latin typeface="Arial"/>
                <a:cs typeface="Arial"/>
              </a:rPr>
              <a:t>In </a:t>
            </a:r>
            <a:r>
              <a:rPr sz="1400" spc="-5" dirty="0" smtClean="0">
                <a:solidFill>
                  <a:srgbClr val="2B2B2B"/>
                </a:solidFill>
                <a:latin typeface="Arial"/>
                <a:cs typeface="Arial"/>
              </a:rPr>
              <a:t>FY </a:t>
            </a:r>
            <a:r>
              <a:rPr sz="1400" dirty="0" smtClean="0">
                <a:solidFill>
                  <a:srgbClr val="2B2B2B"/>
                </a:solidFill>
                <a:latin typeface="Arial"/>
                <a:cs typeface="Arial"/>
              </a:rPr>
              <a:t>20</a:t>
            </a:r>
            <a:r>
              <a:rPr lang="en-US" sz="1400" dirty="0" smtClean="0">
                <a:solidFill>
                  <a:srgbClr val="2B2B2B"/>
                </a:solidFill>
                <a:latin typeface="Arial"/>
                <a:cs typeface="Arial"/>
              </a:rPr>
              <a:t>20</a:t>
            </a:r>
            <a:r>
              <a:rPr sz="1400" dirty="0" smtClean="0">
                <a:solidFill>
                  <a:srgbClr val="2B2B2B"/>
                </a:solidFill>
                <a:latin typeface="Arial"/>
                <a:cs typeface="Arial"/>
              </a:rPr>
              <a:t>, </a:t>
            </a:r>
            <a:r>
              <a:rPr lang="en-US" sz="1400" dirty="0" smtClean="0">
                <a:solidFill>
                  <a:srgbClr val="2B2B2B"/>
                </a:solidFill>
                <a:latin typeface="Arial"/>
                <a:cs typeface="Arial"/>
              </a:rPr>
              <a:t>the State has not given DOE any additional C4E funding above the amount it provided last year.</a:t>
            </a:r>
            <a:endParaRPr sz="1400" dirty="0">
              <a:latin typeface="Arial"/>
              <a:cs typeface="Arial"/>
            </a:endParaRPr>
          </a:p>
          <a:p>
            <a:pPr marL="570230" marR="5080" lvl="1" indent="-214629">
              <a:lnSpc>
                <a:spcPct val="150200"/>
              </a:lnSpc>
              <a:spcBef>
                <a:spcPts val="490"/>
              </a:spcBef>
              <a:buClr>
                <a:srgbClr val="6699CC"/>
              </a:buClr>
              <a:buChar char="•"/>
              <a:tabLst>
                <a:tab pos="570230" algn="l"/>
                <a:tab pos="570865" algn="l"/>
              </a:tabLst>
            </a:pPr>
            <a:r>
              <a:rPr sz="1200" spc="-5" dirty="0">
                <a:solidFill>
                  <a:srgbClr val="2B2B2B"/>
                </a:solidFill>
                <a:latin typeface="Arial"/>
                <a:cs typeface="Arial"/>
              </a:rPr>
              <a:t>NYCDOE is in “maintenance of effort” status, meaning that C4E funds </a:t>
            </a:r>
            <a:r>
              <a:rPr sz="1200" spc="-10" dirty="0">
                <a:solidFill>
                  <a:srgbClr val="2B2B2B"/>
                </a:solidFill>
                <a:latin typeface="Arial"/>
                <a:cs typeface="Arial"/>
              </a:rPr>
              <a:t>will </a:t>
            </a:r>
            <a:r>
              <a:rPr sz="1200" spc="-5" dirty="0">
                <a:solidFill>
                  <a:srgbClr val="2B2B2B"/>
                </a:solidFill>
                <a:latin typeface="Arial"/>
                <a:cs typeface="Arial"/>
              </a:rPr>
              <a:t>be used </a:t>
            </a:r>
            <a:r>
              <a:rPr sz="1200" dirty="0">
                <a:solidFill>
                  <a:srgbClr val="2B2B2B"/>
                </a:solidFill>
                <a:latin typeface="Arial"/>
                <a:cs typeface="Arial"/>
              </a:rPr>
              <a:t>to maintain  programs that </a:t>
            </a:r>
            <a:r>
              <a:rPr sz="1200" spc="-5" dirty="0">
                <a:solidFill>
                  <a:srgbClr val="2B2B2B"/>
                </a:solidFill>
                <a:latin typeface="Arial"/>
                <a:cs typeface="Arial"/>
              </a:rPr>
              <a:t>were approved </a:t>
            </a:r>
            <a:r>
              <a:rPr sz="1200" dirty="0">
                <a:solidFill>
                  <a:srgbClr val="2B2B2B"/>
                </a:solidFill>
                <a:latin typeface="Arial"/>
                <a:cs typeface="Arial"/>
              </a:rPr>
              <a:t>in prior</a:t>
            </a:r>
            <a:r>
              <a:rPr sz="1200" spc="-125" dirty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2B2B2B"/>
                </a:solidFill>
                <a:latin typeface="Arial"/>
                <a:cs typeface="Arial"/>
              </a:rPr>
              <a:t>years.</a:t>
            </a:r>
            <a:endParaRPr sz="1200" dirty="0">
              <a:latin typeface="Arial"/>
              <a:cs typeface="Arial"/>
            </a:endParaRPr>
          </a:p>
          <a:p>
            <a:pPr marL="298450" marR="42545" indent="-285750">
              <a:lnSpc>
                <a:spcPct val="148900"/>
              </a:lnSpc>
              <a:spcBef>
                <a:spcPts val="1025"/>
              </a:spcBef>
              <a:buFont typeface="Wingdings" panose="05000000000000000000" pitchFamily="2" charset="2"/>
              <a:buChar char="Ø"/>
              <a:tabLst>
                <a:tab pos="227329" algn="l"/>
                <a:tab pos="227965" algn="l"/>
              </a:tabLst>
            </a:pPr>
            <a:r>
              <a:rPr sz="1400" spc="-5" dirty="0">
                <a:solidFill>
                  <a:srgbClr val="2B2B2B"/>
                </a:solidFill>
                <a:latin typeface="Arial"/>
                <a:cs typeface="Arial"/>
              </a:rPr>
              <a:t>The </a:t>
            </a:r>
            <a:r>
              <a:rPr sz="1400" dirty="0">
                <a:solidFill>
                  <a:srgbClr val="2B2B2B"/>
                </a:solidFill>
                <a:latin typeface="Arial"/>
                <a:cs typeface="Arial"/>
              </a:rPr>
              <a:t>total </a:t>
            </a:r>
            <a:r>
              <a:rPr sz="1400" spc="-5" dirty="0">
                <a:solidFill>
                  <a:srgbClr val="2B2B2B"/>
                </a:solidFill>
                <a:latin typeface="Arial"/>
                <a:cs typeface="Arial"/>
              </a:rPr>
              <a:t>C4E </a:t>
            </a:r>
            <a:r>
              <a:rPr sz="1400" dirty="0">
                <a:solidFill>
                  <a:srgbClr val="2B2B2B"/>
                </a:solidFill>
                <a:latin typeface="Arial"/>
                <a:cs typeface="Arial"/>
              </a:rPr>
              <a:t>amount for </a:t>
            </a:r>
            <a:r>
              <a:rPr sz="1400" spc="-5" dirty="0">
                <a:solidFill>
                  <a:srgbClr val="2B2B2B"/>
                </a:solidFill>
                <a:latin typeface="Arial"/>
                <a:cs typeface="Arial"/>
              </a:rPr>
              <a:t>FY </a:t>
            </a:r>
            <a:r>
              <a:rPr sz="1400" dirty="0" smtClean="0">
                <a:solidFill>
                  <a:srgbClr val="2B2B2B"/>
                </a:solidFill>
                <a:latin typeface="Arial"/>
                <a:cs typeface="Arial"/>
              </a:rPr>
              <a:t>20</a:t>
            </a:r>
            <a:r>
              <a:rPr lang="en-US" sz="1400" dirty="0" smtClean="0">
                <a:solidFill>
                  <a:srgbClr val="2B2B2B"/>
                </a:solidFill>
                <a:latin typeface="Arial"/>
                <a:cs typeface="Arial"/>
              </a:rPr>
              <a:t>20</a:t>
            </a:r>
            <a:r>
              <a:rPr sz="1400" dirty="0" smtClean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2B2B2B"/>
                </a:solidFill>
                <a:latin typeface="Arial"/>
                <a:cs typeface="Arial"/>
              </a:rPr>
              <a:t>is $531 million, out of </a:t>
            </a:r>
            <a:r>
              <a:rPr sz="1400" spc="-5" dirty="0">
                <a:solidFill>
                  <a:srgbClr val="2B2B2B"/>
                </a:solidFill>
                <a:latin typeface="Arial"/>
                <a:cs typeface="Arial"/>
              </a:rPr>
              <a:t>which </a:t>
            </a:r>
            <a:r>
              <a:rPr sz="1400" dirty="0">
                <a:solidFill>
                  <a:srgbClr val="2B2B2B"/>
                </a:solidFill>
                <a:latin typeface="Arial"/>
                <a:cs typeface="Arial"/>
              </a:rPr>
              <a:t>$183 million is embedded in </a:t>
            </a:r>
            <a:r>
              <a:rPr sz="1400" spc="-5" dirty="0">
                <a:solidFill>
                  <a:srgbClr val="2B2B2B"/>
                </a:solidFill>
                <a:latin typeface="Arial"/>
                <a:cs typeface="Arial"/>
              </a:rPr>
              <a:t>Fair  </a:t>
            </a:r>
            <a:r>
              <a:rPr sz="1400" dirty="0">
                <a:solidFill>
                  <a:srgbClr val="2B2B2B"/>
                </a:solidFill>
                <a:latin typeface="Arial"/>
                <a:cs typeface="Arial"/>
              </a:rPr>
              <a:t>Student Funding, </a:t>
            </a:r>
            <a:r>
              <a:rPr lang="en-US" sz="1400" dirty="0" smtClean="0">
                <a:solidFill>
                  <a:srgbClr val="2B2B2B"/>
                </a:solidFill>
                <a:latin typeface="Arial"/>
                <a:cs typeface="Arial"/>
              </a:rPr>
              <a:t>which is </a:t>
            </a:r>
            <a:r>
              <a:rPr sz="1400" dirty="0" smtClean="0">
                <a:solidFill>
                  <a:srgbClr val="2B2B2B"/>
                </a:solidFill>
                <a:latin typeface="Arial"/>
                <a:cs typeface="Arial"/>
              </a:rPr>
              <a:t>the </a:t>
            </a:r>
            <a:r>
              <a:rPr sz="1400" dirty="0">
                <a:solidFill>
                  <a:srgbClr val="2B2B2B"/>
                </a:solidFill>
                <a:latin typeface="Arial"/>
                <a:cs typeface="Arial"/>
              </a:rPr>
              <a:t>primary funding source for schools. </a:t>
            </a:r>
            <a:r>
              <a:rPr sz="1400" spc="-5" dirty="0">
                <a:solidFill>
                  <a:srgbClr val="2B2B2B"/>
                </a:solidFill>
                <a:latin typeface="Arial"/>
                <a:cs typeface="Arial"/>
              </a:rPr>
              <a:t>Fair </a:t>
            </a:r>
            <a:r>
              <a:rPr sz="1400" dirty="0">
                <a:solidFill>
                  <a:srgbClr val="2B2B2B"/>
                </a:solidFill>
                <a:latin typeface="Arial"/>
                <a:cs typeface="Arial"/>
              </a:rPr>
              <a:t>Student Funding is allocated based  on</a:t>
            </a:r>
            <a:r>
              <a:rPr sz="1400" spc="-25" dirty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2B2B2B"/>
                </a:solidFill>
                <a:latin typeface="Arial"/>
                <a:cs typeface="Arial"/>
              </a:rPr>
              <a:t>student</a:t>
            </a:r>
            <a:r>
              <a:rPr sz="1400" spc="-40" dirty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2B2B2B"/>
                </a:solidFill>
                <a:latin typeface="Arial"/>
                <a:cs typeface="Arial"/>
              </a:rPr>
              <a:t>educational</a:t>
            </a:r>
            <a:r>
              <a:rPr sz="1400" spc="-40" dirty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1400" dirty="0" smtClean="0">
                <a:solidFill>
                  <a:srgbClr val="2B2B2B"/>
                </a:solidFill>
                <a:latin typeface="Arial"/>
                <a:cs typeface="Arial"/>
              </a:rPr>
              <a:t>attributes</a:t>
            </a:r>
            <a:r>
              <a:rPr lang="en-US" sz="1400" dirty="0" smtClean="0">
                <a:solidFill>
                  <a:srgbClr val="FF0000"/>
                </a:solidFill>
                <a:latin typeface="Arial"/>
                <a:cs typeface="Arial"/>
              </a:rPr>
              <a:t>,</a:t>
            </a:r>
            <a:r>
              <a:rPr sz="1400" spc="-40" dirty="0" smtClean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2B2B2B"/>
                </a:solidFill>
                <a:latin typeface="Arial"/>
                <a:cs typeface="Arial"/>
              </a:rPr>
              <a:t>including</a:t>
            </a:r>
            <a:r>
              <a:rPr sz="1400" spc="-45" dirty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2B2B2B"/>
                </a:solidFill>
                <a:latin typeface="Arial"/>
                <a:cs typeface="Arial"/>
              </a:rPr>
              <a:t>ELL,</a:t>
            </a:r>
            <a:r>
              <a:rPr sz="1400" spc="-15" dirty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2B2B2B"/>
                </a:solidFill>
                <a:latin typeface="Arial"/>
                <a:cs typeface="Arial"/>
              </a:rPr>
              <a:t>Individualized</a:t>
            </a:r>
            <a:r>
              <a:rPr sz="1400" spc="-30" dirty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2B2B2B"/>
                </a:solidFill>
                <a:latin typeface="Arial"/>
                <a:cs typeface="Arial"/>
              </a:rPr>
              <a:t>Education</a:t>
            </a:r>
            <a:r>
              <a:rPr sz="1400" spc="-45" dirty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2B2B2B"/>
                </a:solidFill>
                <a:latin typeface="Arial"/>
                <a:cs typeface="Arial"/>
              </a:rPr>
              <a:t>Program</a:t>
            </a:r>
            <a:r>
              <a:rPr sz="1400" spc="-40" dirty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2B2B2B"/>
                </a:solidFill>
                <a:latin typeface="Arial"/>
                <a:cs typeface="Arial"/>
              </a:rPr>
              <a:t>(IEP),</a:t>
            </a:r>
            <a:r>
              <a:rPr sz="1400" spc="-20" dirty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2B2B2B"/>
                </a:solidFill>
                <a:latin typeface="Arial"/>
                <a:cs typeface="Arial"/>
              </a:rPr>
              <a:t>academic  </a:t>
            </a:r>
            <a:r>
              <a:rPr sz="1400" spc="-5" dirty="0">
                <a:solidFill>
                  <a:srgbClr val="2B2B2B"/>
                </a:solidFill>
                <a:latin typeface="Arial"/>
                <a:cs typeface="Arial"/>
              </a:rPr>
              <a:t>proficiency, </a:t>
            </a:r>
            <a:r>
              <a:rPr sz="1400" dirty="0">
                <a:solidFill>
                  <a:srgbClr val="2B2B2B"/>
                </a:solidFill>
                <a:latin typeface="Arial"/>
                <a:cs typeface="Arial"/>
              </a:rPr>
              <a:t>and </a:t>
            </a:r>
            <a:r>
              <a:rPr sz="1400" spc="-5" dirty="0">
                <a:solidFill>
                  <a:srgbClr val="2B2B2B"/>
                </a:solidFill>
                <a:latin typeface="Arial"/>
                <a:cs typeface="Arial"/>
              </a:rPr>
              <a:t>poverty </a:t>
            </a:r>
            <a:r>
              <a:rPr sz="1400" dirty="0">
                <a:solidFill>
                  <a:srgbClr val="2B2B2B"/>
                </a:solidFill>
                <a:latin typeface="Arial"/>
                <a:cs typeface="Arial"/>
              </a:rPr>
              <a:t>status. Details for </a:t>
            </a:r>
            <a:r>
              <a:rPr sz="1400" spc="-5" dirty="0">
                <a:solidFill>
                  <a:srgbClr val="2B2B2B"/>
                </a:solidFill>
                <a:latin typeface="Arial"/>
                <a:cs typeface="Arial"/>
              </a:rPr>
              <a:t>Fair </a:t>
            </a:r>
            <a:r>
              <a:rPr sz="1400" dirty="0">
                <a:solidFill>
                  <a:srgbClr val="2B2B2B"/>
                </a:solidFill>
                <a:latin typeface="Arial"/>
                <a:cs typeface="Arial"/>
              </a:rPr>
              <a:t>Student Funding can be found by </a:t>
            </a:r>
            <a:r>
              <a:rPr sz="1400" spc="-5" dirty="0">
                <a:solidFill>
                  <a:srgbClr val="2B2B2B"/>
                </a:solidFill>
                <a:latin typeface="Arial"/>
                <a:cs typeface="Arial"/>
              </a:rPr>
              <a:t>visiting: </a:t>
            </a:r>
            <a:r>
              <a:rPr lang="en-US" sz="1100" spc="-5" dirty="0" smtClean="0">
                <a:solidFill>
                  <a:srgbClr val="2B2B2B"/>
                </a:solidFill>
                <a:latin typeface="Arial"/>
                <a:cs typeface="Arial"/>
                <a:hlinkClick r:id="rId2"/>
              </a:rPr>
              <a:t>www.nycenet.edu/offices/finance_schools/budget/DSBPO/allocationmemo/fy19_20/fy20_docs/fy2020_sam001_1b.htm</a:t>
            </a:r>
            <a:endParaRPr lang="en-US" sz="1100" spc="-5" dirty="0" smtClean="0">
              <a:solidFill>
                <a:srgbClr val="2B2B2B"/>
              </a:solidFill>
              <a:latin typeface="Arial"/>
              <a:cs typeface="Arial"/>
            </a:endParaRPr>
          </a:p>
          <a:p>
            <a:pPr marL="298450" marR="125730" indent="-285750">
              <a:lnSpc>
                <a:spcPct val="150200"/>
              </a:lnSpc>
              <a:spcBef>
                <a:spcPts val="950"/>
              </a:spcBef>
              <a:buFont typeface="Wingdings" panose="05000000000000000000" pitchFamily="2" charset="2"/>
              <a:buChar char="Ø"/>
              <a:tabLst>
                <a:tab pos="227329" algn="l"/>
                <a:tab pos="227965" algn="l"/>
              </a:tabLst>
            </a:pPr>
            <a:r>
              <a:rPr sz="1400" spc="-5" dirty="0" smtClean="0">
                <a:solidFill>
                  <a:srgbClr val="2B2B2B"/>
                </a:solidFill>
                <a:latin typeface="Arial"/>
                <a:cs typeface="Arial"/>
              </a:rPr>
              <a:t>The</a:t>
            </a:r>
            <a:r>
              <a:rPr sz="1400" spc="-20" dirty="0" smtClean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1400" dirty="0" smtClean="0">
                <a:solidFill>
                  <a:srgbClr val="2B2B2B"/>
                </a:solidFill>
                <a:latin typeface="Arial"/>
                <a:cs typeface="Arial"/>
              </a:rPr>
              <a:t>remaining</a:t>
            </a:r>
            <a:r>
              <a:rPr sz="1400" spc="-30" dirty="0" smtClean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1400" dirty="0" smtClean="0">
                <a:solidFill>
                  <a:srgbClr val="2B2B2B"/>
                </a:solidFill>
                <a:latin typeface="Arial"/>
                <a:cs typeface="Arial"/>
              </a:rPr>
              <a:t>$348</a:t>
            </a:r>
            <a:r>
              <a:rPr sz="1400" spc="-20" dirty="0" smtClean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1400" dirty="0" smtClean="0">
                <a:solidFill>
                  <a:srgbClr val="2B2B2B"/>
                </a:solidFill>
                <a:latin typeface="Arial"/>
                <a:cs typeface="Arial"/>
              </a:rPr>
              <a:t>million</a:t>
            </a:r>
            <a:r>
              <a:rPr sz="1400" spc="-15" dirty="0" smtClean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1400" dirty="0" smtClean="0">
                <a:solidFill>
                  <a:srgbClr val="2B2B2B"/>
                </a:solidFill>
                <a:latin typeface="Arial"/>
                <a:cs typeface="Arial"/>
              </a:rPr>
              <a:t>is</a:t>
            </a:r>
            <a:r>
              <a:rPr sz="1400" spc="-5" dirty="0" smtClean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1400" dirty="0" smtClean="0">
                <a:solidFill>
                  <a:srgbClr val="2B2B2B"/>
                </a:solidFill>
                <a:latin typeface="Arial"/>
                <a:cs typeface="Arial"/>
              </a:rPr>
              <a:t>distributed</a:t>
            </a:r>
            <a:r>
              <a:rPr sz="1400" spc="-30" dirty="0" smtClean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1400" dirty="0" smtClean="0">
                <a:solidFill>
                  <a:srgbClr val="2B2B2B"/>
                </a:solidFill>
                <a:latin typeface="Arial"/>
                <a:cs typeface="Arial"/>
              </a:rPr>
              <a:t>to</a:t>
            </a:r>
            <a:r>
              <a:rPr sz="1400" spc="-20" dirty="0" smtClean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1400" dirty="0" smtClean="0">
                <a:solidFill>
                  <a:srgbClr val="2B2B2B"/>
                </a:solidFill>
                <a:latin typeface="Arial"/>
                <a:cs typeface="Arial"/>
              </a:rPr>
              <a:t>schools</a:t>
            </a:r>
            <a:r>
              <a:rPr sz="1400" spc="-35" dirty="0" smtClean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1400" dirty="0" smtClean="0">
                <a:solidFill>
                  <a:srgbClr val="2B2B2B"/>
                </a:solidFill>
                <a:latin typeface="Arial"/>
                <a:cs typeface="Arial"/>
              </a:rPr>
              <a:t>through</a:t>
            </a:r>
            <a:r>
              <a:rPr sz="1400" spc="-30" dirty="0" smtClean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1400" dirty="0" smtClean="0">
                <a:solidFill>
                  <a:srgbClr val="2B2B2B"/>
                </a:solidFill>
                <a:latin typeface="Arial"/>
                <a:cs typeface="Arial"/>
              </a:rPr>
              <a:t>school</a:t>
            </a:r>
            <a:r>
              <a:rPr sz="1400" spc="-30" dirty="0" smtClean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1400" dirty="0" smtClean="0">
                <a:solidFill>
                  <a:srgbClr val="2B2B2B"/>
                </a:solidFill>
                <a:latin typeface="Arial"/>
                <a:cs typeface="Arial"/>
              </a:rPr>
              <a:t>allocation</a:t>
            </a:r>
            <a:r>
              <a:rPr sz="1400" spc="-40" dirty="0" smtClean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1400" spc="-5" dirty="0" smtClean="0">
                <a:solidFill>
                  <a:srgbClr val="2B2B2B"/>
                </a:solidFill>
                <a:latin typeface="Arial"/>
                <a:cs typeface="Arial"/>
              </a:rPr>
              <a:t>memos,</a:t>
            </a:r>
            <a:r>
              <a:rPr sz="1400" spc="-40" dirty="0" smtClean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1400" dirty="0" smtClean="0">
                <a:solidFill>
                  <a:srgbClr val="2B2B2B"/>
                </a:solidFill>
                <a:latin typeface="Arial"/>
                <a:cs typeface="Arial"/>
              </a:rPr>
              <a:t>also</a:t>
            </a:r>
            <a:r>
              <a:rPr sz="1400" spc="-15" dirty="0" smtClean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1400" spc="-5" dirty="0" smtClean="0">
                <a:solidFill>
                  <a:srgbClr val="2B2B2B"/>
                </a:solidFill>
                <a:latin typeface="Arial"/>
                <a:cs typeface="Arial"/>
              </a:rPr>
              <a:t>known  as</a:t>
            </a:r>
            <a:r>
              <a:rPr sz="1400" spc="-20" dirty="0" smtClean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1400" dirty="0" smtClean="0">
                <a:solidFill>
                  <a:srgbClr val="2B2B2B"/>
                </a:solidFill>
                <a:latin typeface="Arial"/>
                <a:cs typeface="Arial"/>
              </a:rPr>
              <a:t>“SAMs”.</a:t>
            </a:r>
            <a:endParaRPr sz="1400" dirty="0" smtClean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2B2B2B"/>
              </a:buClr>
              <a:buFont typeface="Arial"/>
              <a:buChar char="•"/>
            </a:pPr>
            <a:endParaRPr sz="1550" dirty="0">
              <a:latin typeface="Times New Roman"/>
              <a:cs typeface="Times New Roman"/>
            </a:endParaRPr>
          </a:p>
          <a:p>
            <a:pPr marL="298450" indent="-285750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  <a:tabLst>
                <a:tab pos="227329" algn="l"/>
                <a:tab pos="227965" algn="l"/>
              </a:tabLst>
            </a:pPr>
            <a:r>
              <a:rPr sz="1400" spc="-5" dirty="0">
                <a:solidFill>
                  <a:srgbClr val="2B2B2B"/>
                </a:solidFill>
                <a:latin typeface="Arial"/>
                <a:cs typeface="Arial"/>
              </a:rPr>
              <a:t>This presentation explains </a:t>
            </a:r>
            <a:r>
              <a:rPr sz="1400" dirty="0">
                <a:solidFill>
                  <a:srgbClr val="2B2B2B"/>
                </a:solidFill>
                <a:latin typeface="Arial"/>
                <a:cs typeface="Arial"/>
              </a:rPr>
              <a:t>how the $348 million is</a:t>
            </a:r>
            <a:r>
              <a:rPr sz="1400" spc="-135" dirty="0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2B2B2B"/>
                </a:solidFill>
                <a:latin typeface="Arial"/>
                <a:cs typeface="Arial"/>
              </a:rPr>
              <a:t>allocated.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79600" y="343280"/>
            <a:ext cx="6005195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Contracts for Excellence</a:t>
            </a:r>
            <a:r>
              <a:rPr sz="2800" spc="60" dirty="0"/>
              <a:t> </a:t>
            </a:r>
            <a:r>
              <a:rPr sz="2800" dirty="0" smtClean="0"/>
              <a:t>201</a:t>
            </a:r>
            <a:r>
              <a:rPr lang="en-US" sz="2800" dirty="0" smtClean="0"/>
              <a:t>8</a:t>
            </a:r>
            <a:r>
              <a:rPr sz="2800" dirty="0" smtClean="0"/>
              <a:t>-201</a:t>
            </a:r>
            <a:r>
              <a:rPr lang="en-US" sz="2800" dirty="0" smtClean="0"/>
              <a:t>9</a:t>
            </a:r>
            <a:endParaRPr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11017" y="399364"/>
            <a:ext cx="3554095" cy="3702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001F5F"/>
                </a:solidFill>
              </a:rPr>
              <a:t>State Funding</a:t>
            </a:r>
            <a:r>
              <a:rPr spc="-90" dirty="0">
                <a:solidFill>
                  <a:srgbClr val="001F5F"/>
                </a:solidFill>
              </a:rPr>
              <a:t> </a:t>
            </a:r>
            <a:r>
              <a:rPr dirty="0">
                <a:solidFill>
                  <a:srgbClr val="001F5F"/>
                </a:solidFill>
              </a:rPr>
              <a:t>Breakdown</a:t>
            </a:r>
          </a:p>
        </p:txBody>
      </p:sp>
      <p:sp>
        <p:nvSpPr>
          <p:cNvPr id="3" name="object 3"/>
          <p:cNvSpPr/>
          <p:nvPr/>
        </p:nvSpPr>
        <p:spPr>
          <a:xfrm>
            <a:off x="3991355" y="1267967"/>
            <a:ext cx="1544320" cy="1454150"/>
          </a:xfrm>
          <a:custGeom>
            <a:avLst/>
            <a:gdLst/>
            <a:ahLst/>
            <a:cxnLst/>
            <a:rect l="l" t="t" r="r" b="b"/>
            <a:pathLst>
              <a:path w="1544320" h="1454150">
                <a:moveTo>
                  <a:pt x="771906" y="0"/>
                </a:moveTo>
                <a:lnTo>
                  <a:pt x="723086" y="1430"/>
                </a:lnTo>
                <a:lnTo>
                  <a:pt x="675074" y="5664"/>
                </a:lnTo>
                <a:lnTo>
                  <a:pt x="627959" y="12617"/>
                </a:lnTo>
                <a:lnTo>
                  <a:pt x="581833" y="22203"/>
                </a:lnTo>
                <a:lnTo>
                  <a:pt x="536785" y="34338"/>
                </a:lnTo>
                <a:lnTo>
                  <a:pt x="492906" y="48936"/>
                </a:lnTo>
                <a:lnTo>
                  <a:pt x="450287" y="65911"/>
                </a:lnTo>
                <a:lnTo>
                  <a:pt x="409017" y="85180"/>
                </a:lnTo>
                <a:lnTo>
                  <a:pt x="369187" y="106656"/>
                </a:lnTo>
                <a:lnTo>
                  <a:pt x="330887" y="130254"/>
                </a:lnTo>
                <a:lnTo>
                  <a:pt x="294209" y="155889"/>
                </a:lnTo>
                <a:lnTo>
                  <a:pt x="259241" y="183477"/>
                </a:lnTo>
                <a:lnTo>
                  <a:pt x="226075" y="212931"/>
                </a:lnTo>
                <a:lnTo>
                  <a:pt x="194802" y="244167"/>
                </a:lnTo>
                <a:lnTo>
                  <a:pt x="165510" y="277099"/>
                </a:lnTo>
                <a:lnTo>
                  <a:pt x="138292" y="311642"/>
                </a:lnTo>
                <a:lnTo>
                  <a:pt x="113237" y="347711"/>
                </a:lnTo>
                <a:lnTo>
                  <a:pt x="90435" y="385221"/>
                </a:lnTo>
                <a:lnTo>
                  <a:pt x="69977" y="424087"/>
                </a:lnTo>
                <a:lnTo>
                  <a:pt x="51954" y="464223"/>
                </a:lnTo>
                <a:lnTo>
                  <a:pt x="36456" y="505544"/>
                </a:lnTo>
                <a:lnTo>
                  <a:pt x="23573" y="547966"/>
                </a:lnTo>
                <a:lnTo>
                  <a:pt x="13395" y="591402"/>
                </a:lnTo>
                <a:lnTo>
                  <a:pt x="6013" y="635768"/>
                </a:lnTo>
                <a:lnTo>
                  <a:pt x="1518" y="680978"/>
                </a:lnTo>
                <a:lnTo>
                  <a:pt x="0" y="726948"/>
                </a:lnTo>
                <a:lnTo>
                  <a:pt x="1518" y="772917"/>
                </a:lnTo>
                <a:lnTo>
                  <a:pt x="6013" y="818127"/>
                </a:lnTo>
                <a:lnTo>
                  <a:pt x="13395" y="862493"/>
                </a:lnTo>
                <a:lnTo>
                  <a:pt x="23573" y="905929"/>
                </a:lnTo>
                <a:lnTo>
                  <a:pt x="36456" y="948351"/>
                </a:lnTo>
                <a:lnTo>
                  <a:pt x="51954" y="989672"/>
                </a:lnTo>
                <a:lnTo>
                  <a:pt x="69977" y="1029808"/>
                </a:lnTo>
                <a:lnTo>
                  <a:pt x="90435" y="1068674"/>
                </a:lnTo>
                <a:lnTo>
                  <a:pt x="113237" y="1106184"/>
                </a:lnTo>
                <a:lnTo>
                  <a:pt x="138292" y="1142253"/>
                </a:lnTo>
                <a:lnTo>
                  <a:pt x="165510" y="1176796"/>
                </a:lnTo>
                <a:lnTo>
                  <a:pt x="194802" y="1209728"/>
                </a:lnTo>
                <a:lnTo>
                  <a:pt x="226075" y="1240964"/>
                </a:lnTo>
                <a:lnTo>
                  <a:pt x="259241" y="1270418"/>
                </a:lnTo>
                <a:lnTo>
                  <a:pt x="294209" y="1298006"/>
                </a:lnTo>
                <a:lnTo>
                  <a:pt x="330887" y="1323641"/>
                </a:lnTo>
                <a:lnTo>
                  <a:pt x="369187" y="1347239"/>
                </a:lnTo>
                <a:lnTo>
                  <a:pt x="409017" y="1368715"/>
                </a:lnTo>
                <a:lnTo>
                  <a:pt x="450287" y="1387984"/>
                </a:lnTo>
                <a:lnTo>
                  <a:pt x="492906" y="1404959"/>
                </a:lnTo>
                <a:lnTo>
                  <a:pt x="536785" y="1419557"/>
                </a:lnTo>
                <a:lnTo>
                  <a:pt x="581833" y="1431692"/>
                </a:lnTo>
                <a:lnTo>
                  <a:pt x="627959" y="1441278"/>
                </a:lnTo>
                <a:lnTo>
                  <a:pt x="675074" y="1448231"/>
                </a:lnTo>
                <a:lnTo>
                  <a:pt x="723086" y="1452465"/>
                </a:lnTo>
                <a:lnTo>
                  <a:pt x="771906" y="1453896"/>
                </a:lnTo>
                <a:lnTo>
                  <a:pt x="820725" y="1452465"/>
                </a:lnTo>
                <a:lnTo>
                  <a:pt x="868737" y="1448231"/>
                </a:lnTo>
                <a:lnTo>
                  <a:pt x="915852" y="1441278"/>
                </a:lnTo>
                <a:lnTo>
                  <a:pt x="961978" y="1431692"/>
                </a:lnTo>
                <a:lnTo>
                  <a:pt x="1007026" y="1419557"/>
                </a:lnTo>
                <a:lnTo>
                  <a:pt x="1050905" y="1404959"/>
                </a:lnTo>
                <a:lnTo>
                  <a:pt x="1093524" y="1387984"/>
                </a:lnTo>
                <a:lnTo>
                  <a:pt x="1134794" y="1368715"/>
                </a:lnTo>
                <a:lnTo>
                  <a:pt x="1174624" y="1347239"/>
                </a:lnTo>
                <a:lnTo>
                  <a:pt x="1212924" y="1323641"/>
                </a:lnTo>
                <a:lnTo>
                  <a:pt x="1249602" y="1298006"/>
                </a:lnTo>
                <a:lnTo>
                  <a:pt x="1284570" y="1270418"/>
                </a:lnTo>
                <a:lnTo>
                  <a:pt x="1317736" y="1240964"/>
                </a:lnTo>
                <a:lnTo>
                  <a:pt x="1349009" y="1209728"/>
                </a:lnTo>
                <a:lnTo>
                  <a:pt x="1378301" y="1176796"/>
                </a:lnTo>
                <a:lnTo>
                  <a:pt x="1405519" y="1142253"/>
                </a:lnTo>
                <a:lnTo>
                  <a:pt x="1430574" y="1106184"/>
                </a:lnTo>
                <a:lnTo>
                  <a:pt x="1453376" y="1068674"/>
                </a:lnTo>
                <a:lnTo>
                  <a:pt x="1473834" y="1029808"/>
                </a:lnTo>
                <a:lnTo>
                  <a:pt x="1491857" y="989672"/>
                </a:lnTo>
                <a:lnTo>
                  <a:pt x="1507355" y="948351"/>
                </a:lnTo>
                <a:lnTo>
                  <a:pt x="1520238" y="905929"/>
                </a:lnTo>
                <a:lnTo>
                  <a:pt x="1530416" y="862493"/>
                </a:lnTo>
                <a:lnTo>
                  <a:pt x="1537798" y="818127"/>
                </a:lnTo>
                <a:lnTo>
                  <a:pt x="1542293" y="772917"/>
                </a:lnTo>
                <a:lnTo>
                  <a:pt x="1543812" y="726948"/>
                </a:lnTo>
                <a:lnTo>
                  <a:pt x="1542293" y="680978"/>
                </a:lnTo>
                <a:lnTo>
                  <a:pt x="1537798" y="635768"/>
                </a:lnTo>
                <a:lnTo>
                  <a:pt x="1530416" y="591402"/>
                </a:lnTo>
                <a:lnTo>
                  <a:pt x="1520238" y="547966"/>
                </a:lnTo>
                <a:lnTo>
                  <a:pt x="1507355" y="505544"/>
                </a:lnTo>
                <a:lnTo>
                  <a:pt x="1491857" y="464223"/>
                </a:lnTo>
                <a:lnTo>
                  <a:pt x="1473834" y="424087"/>
                </a:lnTo>
                <a:lnTo>
                  <a:pt x="1453376" y="385221"/>
                </a:lnTo>
                <a:lnTo>
                  <a:pt x="1430574" y="347711"/>
                </a:lnTo>
                <a:lnTo>
                  <a:pt x="1405519" y="311642"/>
                </a:lnTo>
                <a:lnTo>
                  <a:pt x="1378301" y="277099"/>
                </a:lnTo>
                <a:lnTo>
                  <a:pt x="1349009" y="244167"/>
                </a:lnTo>
                <a:lnTo>
                  <a:pt x="1317736" y="212931"/>
                </a:lnTo>
                <a:lnTo>
                  <a:pt x="1284570" y="183477"/>
                </a:lnTo>
                <a:lnTo>
                  <a:pt x="1249602" y="155889"/>
                </a:lnTo>
                <a:lnTo>
                  <a:pt x="1212924" y="130254"/>
                </a:lnTo>
                <a:lnTo>
                  <a:pt x="1174624" y="106656"/>
                </a:lnTo>
                <a:lnTo>
                  <a:pt x="1134794" y="85180"/>
                </a:lnTo>
                <a:lnTo>
                  <a:pt x="1093524" y="65911"/>
                </a:lnTo>
                <a:lnTo>
                  <a:pt x="1050905" y="48936"/>
                </a:lnTo>
                <a:lnTo>
                  <a:pt x="1007026" y="34338"/>
                </a:lnTo>
                <a:lnTo>
                  <a:pt x="961978" y="22203"/>
                </a:lnTo>
                <a:lnTo>
                  <a:pt x="915852" y="12617"/>
                </a:lnTo>
                <a:lnTo>
                  <a:pt x="868737" y="5664"/>
                </a:lnTo>
                <a:lnTo>
                  <a:pt x="820725" y="1430"/>
                </a:lnTo>
                <a:lnTo>
                  <a:pt x="771906" y="0"/>
                </a:lnTo>
                <a:close/>
              </a:path>
            </a:pathLst>
          </a:custGeom>
          <a:solidFill>
            <a:srgbClr val="66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871721" y="1028522"/>
            <a:ext cx="1720214" cy="1257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400" b="1" spc="-55" dirty="0">
                <a:solidFill>
                  <a:srgbClr val="666666"/>
                </a:solidFill>
                <a:latin typeface="Arial"/>
                <a:cs typeface="Arial"/>
              </a:rPr>
              <a:t>STATE </a:t>
            </a:r>
            <a:r>
              <a:rPr sz="1400" b="1" spc="-5" dirty="0">
                <a:solidFill>
                  <a:srgbClr val="666666"/>
                </a:solidFill>
                <a:latin typeface="Arial"/>
                <a:cs typeface="Arial"/>
              </a:rPr>
              <a:t>FUNDS</a:t>
            </a:r>
            <a:r>
              <a:rPr sz="1400" b="1" spc="40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400" b="1" dirty="0" smtClean="0">
                <a:solidFill>
                  <a:srgbClr val="666666"/>
                </a:solidFill>
                <a:latin typeface="Arial"/>
                <a:cs typeface="Arial"/>
              </a:rPr>
              <a:t>FY</a:t>
            </a:r>
            <a:r>
              <a:rPr lang="en-US" sz="1400" b="1" dirty="0" smtClean="0">
                <a:solidFill>
                  <a:srgbClr val="666666"/>
                </a:solidFill>
                <a:latin typeface="Arial"/>
                <a:cs typeface="Arial"/>
              </a:rPr>
              <a:t>20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5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00" dirty="0">
              <a:latin typeface="Times New Roman"/>
              <a:cs typeface="Times New Roman"/>
            </a:endParaRPr>
          </a:p>
          <a:p>
            <a:pPr marL="40640" algn="ctr">
              <a:lnSpc>
                <a:spcPct val="100000"/>
              </a:lnSpc>
            </a:pP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$531</a:t>
            </a:r>
            <a:endParaRPr sz="1800" dirty="0">
              <a:latin typeface="Arial"/>
              <a:cs typeface="Arial"/>
            </a:endParaRPr>
          </a:p>
          <a:p>
            <a:pPr marL="41275" algn="ctr">
              <a:lnSpc>
                <a:spcPct val="100000"/>
              </a:lnSpc>
              <a:spcBef>
                <a:spcPts val="10"/>
              </a:spcBef>
            </a:pP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million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29412" y="4242815"/>
            <a:ext cx="1228725" cy="1117600"/>
          </a:xfrm>
          <a:custGeom>
            <a:avLst/>
            <a:gdLst/>
            <a:ahLst/>
            <a:cxnLst/>
            <a:rect l="l" t="t" r="r" b="b"/>
            <a:pathLst>
              <a:path w="1228725" h="1117600">
                <a:moveTo>
                  <a:pt x="614172" y="0"/>
                </a:moveTo>
                <a:lnTo>
                  <a:pt x="563801" y="1851"/>
                </a:lnTo>
                <a:lnTo>
                  <a:pt x="514551" y="7310"/>
                </a:lnTo>
                <a:lnTo>
                  <a:pt x="466581" y="16232"/>
                </a:lnTo>
                <a:lnTo>
                  <a:pt x="420048" y="28474"/>
                </a:lnTo>
                <a:lnTo>
                  <a:pt x="375111" y="43892"/>
                </a:lnTo>
                <a:lnTo>
                  <a:pt x="331927" y="62342"/>
                </a:lnTo>
                <a:lnTo>
                  <a:pt x="290655" y="83681"/>
                </a:lnTo>
                <a:lnTo>
                  <a:pt x="251452" y="107765"/>
                </a:lnTo>
                <a:lnTo>
                  <a:pt x="214477" y="134449"/>
                </a:lnTo>
                <a:lnTo>
                  <a:pt x="179889" y="163591"/>
                </a:lnTo>
                <a:lnTo>
                  <a:pt x="147844" y="195047"/>
                </a:lnTo>
                <a:lnTo>
                  <a:pt x="118501" y="228673"/>
                </a:lnTo>
                <a:lnTo>
                  <a:pt x="92018" y="264324"/>
                </a:lnTo>
                <a:lnTo>
                  <a:pt x="68553" y="301859"/>
                </a:lnTo>
                <a:lnTo>
                  <a:pt x="48265" y="341131"/>
                </a:lnTo>
                <a:lnTo>
                  <a:pt x="31311" y="381999"/>
                </a:lnTo>
                <a:lnTo>
                  <a:pt x="17849" y="424318"/>
                </a:lnTo>
                <a:lnTo>
                  <a:pt x="8038" y="467945"/>
                </a:lnTo>
                <a:lnTo>
                  <a:pt x="2036" y="512735"/>
                </a:lnTo>
                <a:lnTo>
                  <a:pt x="0" y="558545"/>
                </a:lnTo>
                <a:lnTo>
                  <a:pt x="2036" y="604356"/>
                </a:lnTo>
                <a:lnTo>
                  <a:pt x="8038" y="649146"/>
                </a:lnTo>
                <a:lnTo>
                  <a:pt x="17849" y="692773"/>
                </a:lnTo>
                <a:lnTo>
                  <a:pt x="31311" y="735092"/>
                </a:lnTo>
                <a:lnTo>
                  <a:pt x="48265" y="775960"/>
                </a:lnTo>
                <a:lnTo>
                  <a:pt x="68553" y="815232"/>
                </a:lnTo>
                <a:lnTo>
                  <a:pt x="92018" y="852767"/>
                </a:lnTo>
                <a:lnTo>
                  <a:pt x="118501" y="888418"/>
                </a:lnTo>
                <a:lnTo>
                  <a:pt x="147844" y="922044"/>
                </a:lnTo>
                <a:lnTo>
                  <a:pt x="179889" y="953500"/>
                </a:lnTo>
                <a:lnTo>
                  <a:pt x="214477" y="982642"/>
                </a:lnTo>
                <a:lnTo>
                  <a:pt x="251452" y="1009326"/>
                </a:lnTo>
                <a:lnTo>
                  <a:pt x="290655" y="1033410"/>
                </a:lnTo>
                <a:lnTo>
                  <a:pt x="331927" y="1054749"/>
                </a:lnTo>
                <a:lnTo>
                  <a:pt x="375111" y="1073199"/>
                </a:lnTo>
                <a:lnTo>
                  <a:pt x="420048" y="1088617"/>
                </a:lnTo>
                <a:lnTo>
                  <a:pt x="466581" y="1100859"/>
                </a:lnTo>
                <a:lnTo>
                  <a:pt x="514551" y="1109781"/>
                </a:lnTo>
                <a:lnTo>
                  <a:pt x="563801" y="1115240"/>
                </a:lnTo>
                <a:lnTo>
                  <a:pt x="614172" y="1117091"/>
                </a:lnTo>
                <a:lnTo>
                  <a:pt x="664546" y="1115240"/>
                </a:lnTo>
                <a:lnTo>
                  <a:pt x="713798" y="1109781"/>
                </a:lnTo>
                <a:lnTo>
                  <a:pt x="761770" y="1100859"/>
                </a:lnTo>
                <a:lnTo>
                  <a:pt x="808305" y="1088617"/>
                </a:lnTo>
                <a:lnTo>
                  <a:pt x="853243" y="1073199"/>
                </a:lnTo>
                <a:lnTo>
                  <a:pt x="896427" y="1054749"/>
                </a:lnTo>
                <a:lnTo>
                  <a:pt x="937700" y="1033410"/>
                </a:lnTo>
                <a:lnTo>
                  <a:pt x="976902" y="1009326"/>
                </a:lnTo>
                <a:lnTo>
                  <a:pt x="1013876" y="982642"/>
                </a:lnTo>
                <a:lnTo>
                  <a:pt x="1048464" y="953500"/>
                </a:lnTo>
                <a:lnTo>
                  <a:pt x="1080508" y="922044"/>
                </a:lnTo>
                <a:lnTo>
                  <a:pt x="1109849" y="888418"/>
                </a:lnTo>
                <a:lnTo>
                  <a:pt x="1136331" y="852767"/>
                </a:lnTo>
                <a:lnTo>
                  <a:pt x="1159794" y="815232"/>
                </a:lnTo>
                <a:lnTo>
                  <a:pt x="1180082" y="775960"/>
                </a:lnTo>
                <a:lnTo>
                  <a:pt x="1197034" y="735092"/>
                </a:lnTo>
                <a:lnTo>
                  <a:pt x="1210495" y="692773"/>
                </a:lnTo>
                <a:lnTo>
                  <a:pt x="1220306" y="649146"/>
                </a:lnTo>
                <a:lnTo>
                  <a:pt x="1226308" y="604356"/>
                </a:lnTo>
                <a:lnTo>
                  <a:pt x="1228344" y="558545"/>
                </a:lnTo>
                <a:lnTo>
                  <a:pt x="1226308" y="512735"/>
                </a:lnTo>
                <a:lnTo>
                  <a:pt x="1220306" y="467945"/>
                </a:lnTo>
                <a:lnTo>
                  <a:pt x="1210495" y="424318"/>
                </a:lnTo>
                <a:lnTo>
                  <a:pt x="1197034" y="381999"/>
                </a:lnTo>
                <a:lnTo>
                  <a:pt x="1180082" y="341131"/>
                </a:lnTo>
                <a:lnTo>
                  <a:pt x="1159794" y="301859"/>
                </a:lnTo>
                <a:lnTo>
                  <a:pt x="1136331" y="264324"/>
                </a:lnTo>
                <a:lnTo>
                  <a:pt x="1109849" y="228673"/>
                </a:lnTo>
                <a:lnTo>
                  <a:pt x="1080508" y="195047"/>
                </a:lnTo>
                <a:lnTo>
                  <a:pt x="1048464" y="163591"/>
                </a:lnTo>
                <a:lnTo>
                  <a:pt x="1013876" y="134449"/>
                </a:lnTo>
                <a:lnTo>
                  <a:pt x="976902" y="107765"/>
                </a:lnTo>
                <a:lnTo>
                  <a:pt x="937700" y="83681"/>
                </a:lnTo>
                <a:lnTo>
                  <a:pt x="896427" y="62342"/>
                </a:lnTo>
                <a:lnTo>
                  <a:pt x="853243" y="43892"/>
                </a:lnTo>
                <a:lnTo>
                  <a:pt x="808305" y="28474"/>
                </a:lnTo>
                <a:lnTo>
                  <a:pt x="761770" y="16232"/>
                </a:lnTo>
                <a:lnTo>
                  <a:pt x="713798" y="7310"/>
                </a:lnTo>
                <a:lnTo>
                  <a:pt x="664546" y="1851"/>
                </a:lnTo>
                <a:lnTo>
                  <a:pt x="614172" y="0"/>
                </a:lnTo>
                <a:close/>
              </a:path>
            </a:pathLst>
          </a:custGeom>
          <a:solidFill>
            <a:srgbClr val="3333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83691" y="4602226"/>
            <a:ext cx="51815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$318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million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08151" y="2585085"/>
            <a:ext cx="3113405" cy="40894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402590" marR="5080" indent="-390525">
              <a:lnSpc>
                <a:spcPct val="100699"/>
              </a:lnSpc>
              <a:spcBef>
                <a:spcPts val="90"/>
              </a:spcBef>
            </a:pPr>
            <a:r>
              <a:rPr sz="1400" b="1" u="sng" spc="-5" dirty="0">
                <a:solidFill>
                  <a:srgbClr val="666666"/>
                </a:solidFill>
                <a:uFill>
                  <a:solidFill>
                    <a:srgbClr val="666666"/>
                  </a:solidFill>
                </a:uFill>
                <a:latin typeface="Arial"/>
                <a:cs typeface="Arial"/>
              </a:rPr>
              <a:t>$348 </a:t>
            </a:r>
            <a:r>
              <a:rPr sz="1400" b="1" u="sng" dirty="0">
                <a:solidFill>
                  <a:srgbClr val="666666"/>
                </a:solidFill>
                <a:uFill>
                  <a:solidFill>
                    <a:srgbClr val="666666"/>
                  </a:solidFill>
                </a:uFill>
                <a:latin typeface="Arial"/>
                <a:cs typeface="Arial"/>
              </a:rPr>
              <a:t>M</a:t>
            </a:r>
            <a:r>
              <a:rPr sz="1400" b="1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666666"/>
                </a:solidFill>
                <a:latin typeface="Arial"/>
                <a:cs typeface="Arial"/>
              </a:rPr>
              <a:t>RESTRICTED </a:t>
            </a:r>
            <a:r>
              <a:rPr sz="1100" i="1" dirty="0">
                <a:solidFill>
                  <a:srgbClr val="4D4D4D"/>
                </a:solidFill>
                <a:latin typeface="Arial"/>
                <a:cs typeface="Arial"/>
              </a:rPr>
              <a:t>(funds must be</a:t>
            </a:r>
            <a:r>
              <a:rPr sz="1100" i="1" spc="-14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100" i="1" dirty="0">
                <a:solidFill>
                  <a:srgbClr val="4D4D4D"/>
                </a:solidFill>
                <a:latin typeface="Arial"/>
                <a:cs typeface="Arial"/>
              </a:rPr>
              <a:t>used  according to </a:t>
            </a:r>
            <a:r>
              <a:rPr sz="1100" i="1" spc="-5" dirty="0">
                <a:solidFill>
                  <a:srgbClr val="4D4D4D"/>
                </a:solidFill>
                <a:latin typeface="Arial"/>
                <a:cs typeface="Arial"/>
              </a:rPr>
              <a:t>NYSED C4E</a:t>
            </a:r>
            <a:r>
              <a:rPr sz="1100" i="1" spc="-25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100" i="1" spc="-5" dirty="0">
                <a:solidFill>
                  <a:srgbClr val="4D4D4D"/>
                </a:solidFill>
                <a:latin typeface="Arial"/>
                <a:cs typeface="Arial"/>
              </a:rPr>
              <a:t>guidelines)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477000" y="3019044"/>
            <a:ext cx="809625" cy="784860"/>
          </a:xfrm>
          <a:custGeom>
            <a:avLst/>
            <a:gdLst/>
            <a:ahLst/>
            <a:cxnLst/>
            <a:rect l="l" t="t" r="r" b="b"/>
            <a:pathLst>
              <a:path w="809625" h="784860">
                <a:moveTo>
                  <a:pt x="404622" y="0"/>
                </a:moveTo>
                <a:lnTo>
                  <a:pt x="357424" y="2639"/>
                </a:lnTo>
                <a:lnTo>
                  <a:pt x="311829" y="10361"/>
                </a:lnTo>
                <a:lnTo>
                  <a:pt x="268138" y="22872"/>
                </a:lnTo>
                <a:lnTo>
                  <a:pt x="226656" y="39877"/>
                </a:lnTo>
                <a:lnTo>
                  <a:pt x="187685" y="61082"/>
                </a:lnTo>
                <a:lnTo>
                  <a:pt x="151529" y="86194"/>
                </a:lnTo>
                <a:lnTo>
                  <a:pt x="118491" y="114919"/>
                </a:lnTo>
                <a:lnTo>
                  <a:pt x="88874" y="146961"/>
                </a:lnTo>
                <a:lnTo>
                  <a:pt x="62981" y="182028"/>
                </a:lnTo>
                <a:lnTo>
                  <a:pt x="41116" y="219824"/>
                </a:lnTo>
                <a:lnTo>
                  <a:pt x="23583" y="260057"/>
                </a:lnTo>
                <a:lnTo>
                  <a:pt x="10683" y="302431"/>
                </a:lnTo>
                <a:lnTo>
                  <a:pt x="2721" y="346654"/>
                </a:lnTo>
                <a:lnTo>
                  <a:pt x="0" y="392429"/>
                </a:lnTo>
                <a:lnTo>
                  <a:pt x="2721" y="438205"/>
                </a:lnTo>
                <a:lnTo>
                  <a:pt x="10683" y="482428"/>
                </a:lnTo>
                <a:lnTo>
                  <a:pt x="23583" y="524802"/>
                </a:lnTo>
                <a:lnTo>
                  <a:pt x="41116" y="565035"/>
                </a:lnTo>
                <a:lnTo>
                  <a:pt x="62981" y="602831"/>
                </a:lnTo>
                <a:lnTo>
                  <a:pt x="88874" y="637898"/>
                </a:lnTo>
                <a:lnTo>
                  <a:pt x="118491" y="669940"/>
                </a:lnTo>
                <a:lnTo>
                  <a:pt x="151529" y="698665"/>
                </a:lnTo>
                <a:lnTo>
                  <a:pt x="187685" y="723777"/>
                </a:lnTo>
                <a:lnTo>
                  <a:pt x="226656" y="744982"/>
                </a:lnTo>
                <a:lnTo>
                  <a:pt x="268138" y="761987"/>
                </a:lnTo>
                <a:lnTo>
                  <a:pt x="311829" y="774498"/>
                </a:lnTo>
                <a:lnTo>
                  <a:pt x="357424" y="782220"/>
                </a:lnTo>
                <a:lnTo>
                  <a:pt x="404622" y="784859"/>
                </a:lnTo>
                <a:lnTo>
                  <a:pt x="451819" y="782220"/>
                </a:lnTo>
                <a:lnTo>
                  <a:pt x="497414" y="774498"/>
                </a:lnTo>
                <a:lnTo>
                  <a:pt x="541105" y="761987"/>
                </a:lnTo>
                <a:lnTo>
                  <a:pt x="582587" y="744982"/>
                </a:lnTo>
                <a:lnTo>
                  <a:pt x="621558" y="723777"/>
                </a:lnTo>
                <a:lnTo>
                  <a:pt x="657714" y="698665"/>
                </a:lnTo>
                <a:lnTo>
                  <a:pt x="690753" y="669940"/>
                </a:lnTo>
                <a:lnTo>
                  <a:pt x="720369" y="637898"/>
                </a:lnTo>
                <a:lnTo>
                  <a:pt x="746262" y="602831"/>
                </a:lnTo>
                <a:lnTo>
                  <a:pt x="768127" y="565035"/>
                </a:lnTo>
                <a:lnTo>
                  <a:pt x="785660" y="524802"/>
                </a:lnTo>
                <a:lnTo>
                  <a:pt x="798560" y="482428"/>
                </a:lnTo>
                <a:lnTo>
                  <a:pt x="806522" y="438205"/>
                </a:lnTo>
                <a:lnTo>
                  <a:pt x="809244" y="392429"/>
                </a:lnTo>
                <a:lnTo>
                  <a:pt x="806522" y="346654"/>
                </a:lnTo>
                <a:lnTo>
                  <a:pt x="798560" y="302431"/>
                </a:lnTo>
                <a:lnTo>
                  <a:pt x="785660" y="260057"/>
                </a:lnTo>
                <a:lnTo>
                  <a:pt x="768127" y="219824"/>
                </a:lnTo>
                <a:lnTo>
                  <a:pt x="746262" y="182028"/>
                </a:lnTo>
                <a:lnTo>
                  <a:pt x="720369" y="146961"/>
                </a:lnTo>
                <a:lnTo>
                  <a:pt x="690752" y="114919"/>
                </a:lnTo>
                <a:lnTo>
                  <a:pt x="657714" y="86194"/>
                </a:lnTo>
                <a:lnTo>
                  <a:pt x="621558" y="61082"/>
                </a:lnTo>
                <a:lnTo>
                  <a:pt x="582587" y="39877"/>
                </a:lnTo>
                <a:lnTo>
                  <a:pt x="541105" y="22872"/>
                </a:lnTo>
                <a:lnTo>
                  <a:pt x="497414" y="10361"/>
                </a:lnTo>
                <a:lnTo>
                  <a:pt x="451819" y="2639"/>
                </a:lnTo>
                <a:lnTo>
                  <a:pt x="404622" y="0"/>
                </a:lnTo>
                <a:close/>
              </a:path>
            </a:pathLst>
          </a:custGeom>
          <a:solidFill>
            <a:srgbClr val="66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624066" y="3212719"/>
            <a:ext cx="51815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$183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million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558916" y="1925447"/>
            <a:ext cx="948055" cy="585470"/>
          </a:xfrm>
          <a:custGeom>
            <a:avLst/>
            <a:gdLst/>
            <a:ahLst/>
            <a:cxnLst/>
            <a:rect l="l" t="t" r="r" b="b"/>
            <a:pathLst>
              <a:path w="948054" h="585469">
                <a:moveTo>
                  <a:pt x="866078" y="552523"/>
                </a:moveTo>
                <a:lnTo>
                  <a:pt x="851027" y="577214"/>
                </a:lnTo>
                <a:lnTo>
                  <a:pt x="947801" y="585342"/>
                </a:lnTo>
                <a:lnTo>
                  <a:pt x="931966" y="560069"/>
                </a:lnTo>
                <a:lnTo>
                  <a:pt x="878459" y="560069"/>
                </a:lnTo>
                <a:lnTo>
                  <a:pt x="866078" y="552523"/>
                </a:lnTo>
                <a:close/>
              </a:path>
              <a:path w="948054" h="585469">
                <a:moveTo>
                  <a:pt x="881178" y="527753"/>
                </a:moveTo>
                <a:lnTo>
                  <a:pt x="866078" y="552523"/>
                </a:lnTo>
                <a:lnTo>
                  <a:pt x="878459" y="560069"/>
                </a:lnTo>
                <a:lnTo>
                  <a:pt x="893572" y="535304"/>
                </a:lnTo>
                <a:lnTo>
                  <a:pt x="881178" y="527753"/>
                </a:lnTo>
                <a:close/>
              </a:path>
              <a:path w="948054" h="585469">
                <a:moveTo>
                  <a:pt x="896238" y="503047"/>
                </a:moveTo>
                <a:lnTo>
                  <a:pt x="881178" y="527753"/>
                </a:lnTo>
                <a:lnTo>
                  <a:pt x="893572" y="535304"/>
                </a:lnTo>
                <a:lnTo>
                  <a:pt x="878459" y="560069"/>
                </a:lnTo>
                <a:lnTo>
                  <a:pt x="931966" y="560069"/>
                </a:lnTo>
                <a:lnTo>
                  <a:pt x="896238" y="503047"/>
                </a:lnTo>
                <a:close/>
              </a:path>
              <a:path w="948054" h="585469">
                <a:moveTo>
                  <a:pt x="14986" y="0"/>
                </a:moveTo>
                <a:lnTo>
                  <a:pt x="0" y="24637"/>
                </a:lnTo>
                <a:lnTo>
                  <a:pt x="866078" y="552523"/>
                </a:lnTo>
                <a:lnTo>
                  <a:pt x="881178" y="527753"/>
                </a:lnTo>
                <a:lnTo>
                  <a:pt x="14986" y="0"/>
                </a:lnTo>
                <a:close/>
              </a:path>
            </a:pathLst>
          </a:custGeom>
          <a:solidFill>
            <a:srgbClr val="6666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174996" y="2585085"/>
            <a:ext cx="3673475" cy="40894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92150" marR="5080" indent="-680085">
              <a:lnSpc>
                <a:spcPct val="100699"/>
              </a:lnSpc>
              <a:spcBef>
                <a:spcPts val="90"/>
              </a:spcBef>
            </a:pPr>
            <a:r>
              <a:rPr sz="1400" b="1" u="sng" spc="-5" dirty="0">
                <a:solidFill>
                  <a:srgbClr val="666666"/>
                </a:solidFill>
                <a:uFill>
                  <a:solidFill>
                    <a:srgbClr val="666666"/>
                  </a:solidFill>
                </a:uFill>
                <a:latin typeface="Arial"/>
                <a:cs typeface="Arial"/>
              </a:rPr>
              <a:t>$183 </a:t>
            </a:r>
            <a:r>
              <a:rPr sz="1400" b="1" u="sng" dirty="0">
                <a:solidFill>
                  <a:srgbClr val="666666"/>
                </a:solidFill>
                <a:uFill>
                  <a:solidFill>
                    <a:srgbClr val="666666"/>
                  </a:solidFill>
                </a:uFill>
                <a:latin typeface="Arial"/>
                <a:cs typeface="Arial"/>
              </a:rPr>
              <a:t>M</a:t>
            </a:r>
            <a:r>
              <a:rPr sz="1400" b="1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666666"/>
                </a:solidFill>
                <a:latin typeface="Arial"/>
                <a:cs typeface="Arial"/>
              </a:rPr>
              <a:t>UNRESTRICTED </a:t>
            </a:r>
            <a:r>
              <a:rPr sz="1100" i="1" dirty="0">
                <a:solidFill>
                  <a:srgbClr val="4D4D4D"/>
                </a:solidFill>
                <a:latin typeface="Arial"/>
                <a:cs typeface="Arial"/>
              </a:rPr>
              <a:t>(funds not </a:t>
            </a:r>
            <a:r>
              <a:rPr sz="1100" i="1" spc="-5" dirty="0">
                <a:solidFill>
                  <a:srgbClr val="4D4D4D"/>
                </a:solidFill>
                <a:latin typeface="Arial"/>
                <a:cs typeface="Arial"/>
              </a:rPr>
              <a:t>subject </a:t>
            </a:r>
            <a:r>
              <a:rPr sz="1100" i="1" dirty="0">
                <a:solidFill>
                  <a:srgbClr val="4D4D4D"/>
                </a:solidFill>
                <a:latin typeface="Arial"/>
                <a:cs typeface="Arial"/>
              </a:rPr>
              <a:t>to </a:t>
            </a:r>
            <a:r>
              <a:rPr sz="1100" i="1" spc="-5" dirty="0">
                <a:solidFill>
                  <a:srgbClr val="4D4D4D"/>
                </a:solidFill>
                <a:latin typeface="Arial"/>
                <a:cs typeface="Arial"/>
              </a:rPr>
              <a:t>C4E  </a:t>
            </a:r>
            <a:r>
              <a:rPr sz="1100" i="1" dirty="0">
                <a:solidFill>
                  <a:srgbClr val="4D4D4D"/>
                </a:solidFill>
                <a:latin typeface="Arial"/>
                <a:cs typeface="Arial"/>
              </a:rPr>
              <a:t>restrictions, may be used as</a:t>
            </a:r>
            <a:r>
              <a:rPr sz="1100" i="1" spc="-100" dirty="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sz="1100" i="1" spc="-5" dirty="0">
                <a:solidFill>
                  <a:srgbClr val="4D4D4D"/>
                </a:solidFill>
                <a:latin typeface="Arial"/>
                <a:cs typeface="Arial"/>
              </a:rPr>
              <a:t>needed)</a:t>
            </a:r>
            <a:endParaRPr sz="11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686555" y="4238244"/>
            <a:ext cx="629920" cy="562610"/>
          </a:xfrm>
          <a:custGeom>
            <a:avLst/>
            <a:gdLst/>
            <a:ahLst/>
            <a:cxnLst/>
            <a:rect l="l" t="t" r="r" b="b"/>
            <a:pathLst>
              <a:path w="629920" h="562610">
                <a:moveTo>
                  <a:pt x="314706" y="0"/>
                </a:moveTo>
                <a:lnTo>
                  <a:pt x="263645" y="3679"/>
                </a:lnTo>
                <a:lnTo>
                  <a:pt x="215213" y="14331"/>
                </a:lnTo>
                <a:lnTo>
                  <a:pt x="170055" y="31378"/>
                </a:lnTo>
                <a:lnTo>
                  <a:pt x="128820" y="54242"/>
                </a:lnTo>
                <a:lnTo>
                  <a:pt x="92154" y="82343"/>
                </a:lnTo>
                <a:lnTo>
                  <a:pt x="60703" y="115104"/>
                </a:lnTo>
                <a:lnTo>
                  <a:pt x="35116" y="151946"/>
                </a:lnTo>
                <a:lnTo>
                  <a:pt x="16038" y="192292"/>
                </a:lnTo>
                <a:lnTo>
                  <a:pt x="4117" y="235562"/>
                </a:lnTo>
                <a:lnTo>
                  <a:pt x="0" y="281177"/>
                </a:lnTo>
                <a:lnTo>
                  <a:pt x="4117" y="326793"/>
                </a:lnTo>
                <a:lnTo>
                  <a:pt x="16038" y="370063"/>
                </a:lnTo>
                <a:lnTo>
                  <a:pt x="35116" y="410409"/>
                </a:lnTo>
                <a:lnTo>
                  <a:pt x="60703" y="447251"/>
                </a:lnTo>
                <a:lnTo>
                  <a:pt x="92154" y="480012"/>
                </a:lnTo>
                <a:lnTo>
                  <a:pt x="128820" y="508113"/>
                </a:lnTo>
                <a:lnTo>
                  <a:pt x="170055" y="530977"/>
                </a:lnTo>
                <a:lnTo>
                  <a:pt x="215213" y="548024"/>
                </a:lnTo>
                <a:lnTo>
                  <a:pt x="263645" y="558676"/>
                </a:lnTo>
                <a:lnTo>
                  <a:pt x="314706" y="562355"/>
                </a:lnTo>
                <a:lnTo>
                  <a:pt x="365766" y="558676"/>
                </a:lnTo>
                <a:lnTo>
                  <a:pt x="414198" y="548024"/>
                </a:lnTo>
                <a:lnTo>
                  <a:pt x="459356" y="530977"/>
                </a:lnTo>
                <a:lnTo>
                  <a:pt x="500591" y="508113"/>
                </a:lnTo>
                <a:lnTo>
                  <a:pt x="537257" y="480012"/>
                </a:lnTo>
                <a:lnTo>
                  <a:pt x="568708" y="447251"/>
                </a:lnTo>
                <a:lnTo>
                  <a:pt x="594295" y="410409"/>
                </a:lnTo>
                <a:lnTo>
                  <a:pt x="613373" y="370063"/>
                </a:lnTo>
                <a:lnTo>
                  <a:pt x="625294" y="326793"/>
                </a:lnTo>
                <a:lnTo>
                  <a:pt x="629412" y="281177"/>
                </a:lnTo>
                <a:lnTo>
                  <a:pt x="625294" y="235562"/>
                </a:lnTo>
                <a:lnTo>
                  <a:pt x="613373" y="192292"/>
                </a:lnTo>
                <a:lnTo>
                  <a:pt x="594295" y="151946"/>
                </a:lnTo>
                <a:lnTo>
                  <a:pt x="568708" y="115104"/>
                </a:lnTo>
                <a:lnTo>
                  <a:pt x="537257" y="82343"/>
                </a:lnTo>
                <a:lnTo>
                  <a:pt x="500591" y="54242"/>
                </a:lnTo>
                <a:lnTo>
                  <a:pt x="459356" y="31378"/>
                </a:lnTo>
                <a:lnTo>
                  <a:pt x="414198" y="14331"/>
                </a:lnTo>
                <a:lnTo>
                  <a:pt x="365766" y="3679"/>
                </a:lnTo>
                <a:lnTo>
                  <a:pt x="314706" y="0"/>
                </a:lnTo>
                <a:close/>
              </a:path>
            </a:pathLst>
          </a:custGeom>
          <a:solidFill>
            <a:srgbClr val="3333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743959" y="4320667"/>
            <a:ext cx="51815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16839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$30  mil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lion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11092" y="4830826"/>
            <a:ext cx="11588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2540" algn="ctr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666666"/>
                </a:solidFill>
                <a:latin typeface="Arial"/>
                <a:cs typeface="Arial"/>
              </a:rPr>
              <a:t>“Maintenance </a:t>
            </a:r>
            <a:r>
              <a:rPr sz="1200" dirty="0">
                <a:solidFill>
                  <a:srgbClr val="666666"/>
                </a:solidFill>
                <a:latin typeface="Arial"/>
                <a:cs typeface="Arial"/>
              </a:rPr>
              <a:t>of  Effort” for  </a:t>
            </a:r>
            <a:r>
              <a:rPr sz="1200" spc="-5" dirty="0">
                <a:solidFill>
                  <a:srgbClr val="666666"/>
                </a:solidFill>
                <a:latin typeface="Arial"/>
                <a:cs typeface="Arial"/>
              </a:rPr>
              <a:t>existing</a:t>
            </a:r>
            <a:r>
              <a:rPr sz="1200" spc="-45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666666"/>
                </a:solidFill>
                <a:latin typeface="Arial"/>
                <a:cs typeface="Arial"/>
              </a:rPr>
              <a:t>priorities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3048" y="5389879"/>
            <a:ext cx="7397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3335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666666"/>
                </a:solidFill>
                <a:latin typeface="Arial"/>
                <a:cs typeface="Arial"/>
              </a:rPr>
              <a:t>Restricted  C4E</a:t>
            </a:r>
            <a:r>
              <a:rPr sz="1200" spc="-75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666666"/>
                </a:solidFill>
                <a:latin typeface="Arial"/>
                <a:cs typeface="Arial"/>
              </a:rPr>
              <a:t>funds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956816" y="3019044"/>
            <a:ext cx="1295400" cy="1219200"/>
          </a:xfrm>
          <a:custGeom>
            <a:avLst/>
            <a:gdLst/>
            <a:ahLst/>
            <a:cxnLst/>
            <a:rect l="l" t="t" r="r" b="b"/>
            <a:pathLst>
              <a:path w="1295400" h="1219200">
                <a:moveTo>
                  <a:pt x="647700" y="0"/>
                </a:moveTo>
                <a:lnTo>
                  <a:pt x="599355" y="1672"/>
                </a:lnTo>
                <a:lnTo>
                  <a:pt x="551977" y="6609"/>
                </a:lnTo>
                <a:lnTo>
                  <a:pt x="505690" y="14694"/>
                </a:lnTo>
                <a:lnTo>
                  <a:pt x="460619" y="25809"/>
                </a:lnTo>
                <a:lnTo>
                  <a:pt x="416889" y="39836"/>
                </a:lnTo>
                <a:lnTo>
                  <a:pt x="374626" y="56657"/>
                </a:lnTo>
                <a:lnTo>
                  <a:pt x="333955" y="76154"/>
                </a:lnTo>
                <a:lnTo>
                  <a:pt x="295001" y="98209"/>
                </a:lnTo>
                <a:lnTo>
                  <a:pt x="257888" y="122704"/>
                </a:lnTo>
                <a:lnTo>
                  <a:pt x="222743" y="149523"/>
                </a:lnTo>
                <a:lnTo>
                  <a:pt x="189690" y="178546"/>
                </a:lnTo>
                <a:lnTo>
                  <a:pt x="158854" y="209655"/>
                </a:lnTo>
                <a:lnTo>
                  <a:pt x="130362" y="242734"/>
                </a:lnTo>
                <a:lnTo>
                  <a:pt x="104337" y="277664"/>
                </a:lnTo>
                <a:lnTo>
                  <a:pt x="80905" y="314327"/>
                </a:lnTo>
                <a:lnTo>
                  <a:pt x="60191" y="352606"/>
                </a:lnTo>
                <a:lnTo>
                  <a:pt x="42321" y="392382"/>
                </a:lnTo>
                <a:lnTo>
                  <a:pt x="27419" y="433537"/>
                </a:lnTo>
                <a:lnTo>
                  <a:pt x="15611" y="475955"/>
                </a:lnTo>
                <a:lnTo>
                  <a:pt x="7021" y="519516"/>
                </a:lnTo>
                <a:lnTo>
                  <a:pt x="1776" y="564104"/>
                </a:lnTo>
                <a:lnTo>
                  <a:pt x="0" y="609599"/>
                </a:lnTo>
                <a:lnTo>
                  <a:pt x="1776" y="655095"/>
                </a:lnTo>
                <a:lnTo>
                  <a:pt x="7021" y="699683"/>
                </a:lnTo>
                <a:lnTo>
                  <a:pt x="15611" y="743244"/>
                </a:lnTo>
                <a:lnTo>
                  <a:pt x="27419" y="785662"/>
                </a:lnTo>
                <a:lnTo>
                  <a:pt x="42321" y="826817"/>
                </a:lnTo>
                <a:lnTo>
                  <a:pt x="60191" y="866593"/>
                </a:lnTo>
                <a:lnTo>
                  <a:pt x="80905" y="904872"/>
                </a:lnTo>
                <a:lnTo>
                  <a:pt x="104337" y="941535"/>
                </a:lnTo>
                <a:lnTo>
                  <a:pt x="130362" y="976465"/>
                </a:lnTo>
                <a:lnTo>
                  <a:pt x="158854" y="1009544"/>
                </a:lnTo>
                <a:lnTo>
                  <a:pt x="189690" y="1040653"/>
                </a:lnTo>
                <a:lnTo>
                  <a:pt x="222743" y="1069676"/>
                </a:lnTo>
                <a:lnTo>
                  <a:pt x="257888" y="1096495"/>
                </a:lnTo>
                <a:lnTo>
                  <a:pt x="295001" y="1120990"/>
                </a:lnTo>
                <a:lnTo>
                  <a:pt x="333955" y="1143045"/>
                </a:lnTo>
                <a:lnTo>
                  <a:pt x="374626" y="1162542"/>
                </a:lnTo>
                <a:lnTo>
                  <a:pt x="416889" y="1179363"/>
                </a:lnTo>
                <a:lnTo>
                  <a:pt x="460619" y="1193390"/>
                </a:lnTo>
                <a:lnTo>
                  <a:pt x="505690" y="1204505"/>
                </a:lnTo>
                <a:lnTo>
                  <a:pt x="551977" y="1212590"/>
                </a:lnTo>
                <a:lnTo>
                  <a:pt x="599355" y="1217527"/>
                </a:lnTo>
                <a:lnTo>
                  <a:pt x="647700" y="1219199"/>
                </a:lnTo>
                <a:lnTo>
                  <a:pt x="696044" y="1217527"/>
                </a:lnTo>
                <a:lnTo>
                  <a:pt x="743422" y="1212590"/>
                </a:lnTo>
                <a:lnTo>
                  <a:pt x="789709" y="1204505"/>
                </a:lnTo>
                <a:lnTo>
                  <a:pt x="834780" y="1193390"/>
                </a:lnTo>
                <a:lnTo>
                  <a:pt x="878510" y="1179363"/>
                </a:lnTo>
                <a:lnTo>
                  <a:pt x="920773" y="1162542"/>
                </a:lnTo>
                <a:lnTo>
                  <a:pt x="961444" y="1143045"/>
                </a:lnTo>
                <a:lnTo>
                  <a:pt x="1000398" y="1120990"/>
                </a:lnTo>
                <a:lnTo>
                  <a:pt x="1037511" y="1096495"/>
                </a:lnTo>
                <a:lnTo>
                  <a:pt x="1072656" y="1069676"/>
                </a:lnTo>
                <a:lnTo>
                  <a:pt x="1105709" y="1040653"/>
                </a:lnTo>
                <a:lnTo>
                  <a:pt x="1136545" y="1009544"/>
                </a:lnTo>
                <a:lnTo>
                  <a:pt x="1165037" y="976465"/>
                </a:lnTo>
                <a:lnTo>
                  <a:pt x="1191062" y="941535"/>
                </a:lnTo>
                <a:lnTo>
                  <a:pt x="1214494" y="904872"/>
                </a:lnTo>
                <a:lnTo>
                  <a:pt x="1235208" y="866593"/>
                </a:lnTo>
                <a:lnTo>
                  <a:pt x="1253078" y="826817"/>
                </a:lnTo>
                <a:lnTo>
                  <a:pt x="1267980" y="785662"/>
                </a:lnTo>
                <a:lnTo>
                  <a:pt x="1279788" y="743244"/>
                </a:lnTo>
                <a:lnTo>
                  <a:pt x="1288378" y="699683"/>
                </a:lnTo>
                <a:lnTo>
                  <a:pt x="1293623" y="655095"/>
                </a:lnTo>
                <a:lnTo>
                  <a:pt x="1295399" y="609599"/>
                </a:lnTo>
                <a:lnTo>
                  <a:pt x="1293623" y="564104"/>
                </a:lnTo>
                <a:lnTo>
                  <a:pt x="1288378" y="519516"/>
                </a:lnTo>
                <a:lnTo>
                  <a:pt x="1279788" y="475955"/>
                </a:lnTo>
                <a:lnTo>
                  <a:pt x="1267980" y="433537"/>
                </a:lnTo>
                <a:lnTo>
                  <a:pt x="1253078" y="392382"/>
                </a:lnTo>
                <a:lnTo>
                  <a:pt x="1235208" y="352606"/>
                </a:lnTo>
                <a:lnTo>
                  <a:pt x="1214494" y="314327"/>
                </a:lnTo>
                <a:lnTo>
                  <a:pt x="1191062" y="277664"/>
                </a:lnTo>
                <a:lnTo>
                  <a:pt x="1165037" y="242734"/>
                </a:lnTo>
                <a:lnTo>
                  <a:pt x="1136545" y="209655"/>
                </a:lnTo>
                <a:lnTo>
                  <a:pt x="1105709" y="178546"/>
                </a:lnTo>
                <a:lnTo>
                  <a:pt x="1072656" y="149523"/>
                </a:lnTo>
                <a:lnTo>
                  <a:pt x="1037511" y="122704"/>
                </a:lnTo>
                <a:lnTo>
                  <a:pt x="1000398" y="98209"/>
                </a:lnTo>
                <a:lnTo>
                  <a:pt x="961444" y="76154"/>
                </a:lnTo>
                <a:lnTo>
                  <a:pt x="920773" y="56657"/>
                </a:lnTo>
                <a:lnTo>
                  <a:pt x="878510" y="39836"/>
                </a:lnTo>
                <a:lnTo>
                  <a:pt x="834780" y="25809"/>
                </a:lnTo>
                <a:lnTo>
                  <a:pt x="789709" y="14694"/>
                </a:lnTo>
                <a:lnTo>
                  <a:pt x="743422" y="6609"/>
                </a:lnTo>
                <a:lnTo>
                  <a:pt x="696044" y="1672"/>
                </a:lnTo>
                <a:lnTo>
                  <a:pt x="647700" y="0"/>
                </a:lnTo>
                <a:close/>
              </a:path>
            </a:pathLst>
          </a:custGeom>
          <a:solidFill>
            <a:srgbClr val="3333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345817" y="3429761"/>
            <a:ext cx="51815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$348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million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864867" y="4268216"/>
            <a:ext cx="14795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666666"/>
                </a:solidFill>
                <a:latin typeface="Arial"/>
                <a:cs typeface="Arial"/>
              </a:rPr>
              <a:t>Funds subject </a:t>
            </a:r>
            <a:r>
              <a:rPr sz="1200" dirty="0">
                <a:solidFill>
                  <a:srgbClr val="666666"/>
                </a:solidFill>
                <a:latin typeface="Arial"/>
                <a:cs typeface="Arial"/>
              </a:rPr>
              <a:t>to</a:t>
            </a:r>
            <a:r>
              <a:rPr sz="1200" spc="-65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666666"/>
                </a:solidFill>
                <a:latin typeface="Arial"/>
                <a:cs typeface="Arial"/>
              </a:rPr>
              <a:t>C4E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386077" y="3793490"/>
            <a:ext cx="466725" cy="392430"/>
          </a:xfrm>
          <a:custGeom>
            <a:avLst/>
            <a:gdLst/>
            <a:ahLst/>
            <a:cxnLst/>
            <a:rect l="l" t="t" r="r" b="b"/>
            <a:pathLst>
              <a:path w="466725" h="392429">
                <a:moveTo>
                  <a:pt x="38988" y="303149"/>
                </a:moveTo>
                <a:lnTo>
                  <a:pt x="0" y="392176"/>
                </a:lnTo>
                <a:lnTo>
                  <a:pt x="94487" y="369951"/>
                </a:lnTo>
                <a:lnTo>
                  <a:pt x="83725" y="356997"/>
                </a:lnTo>
                <a:lnTo>
                  <a:pt x="64896" y="356997"/>
                </a:lnTo>
                <a:lnTo>
                  <a:pt x="46355" y="334772"/>
                </a:lnTo>
                <a:lnTo>
                  <a:pt x="57525" y="325460"/>
                </a:lnTo>
                <a:lnTo>
                  <a:pt x="38988" y="303149"/>
                </a:lnTo>
                <a:close/>
              </a:path>
              <a:path w="466725" h="392429">
                <a:moveTo>
                  <a:pt x="57525" y="325460"/>
                </a:moveTo>
                <a:lnTo>
                  <a:pt x="46355" y="334772"/>
                </a:lnTo>
                <a:lnTo>
                  <a:pt x="64896" y="356997"/>
                </a:lnTo>
                <a:lnTo>
                  <a:pt x="76022" y="347725"/>
                </a:lnTo>
                <a:lnTo>
                  <a:pt x="57525" y="325460"/>
                </a:lnTo>
                <a:close/>
              </a:path>
              <a:path w="466725" h="392429">
                <a:moveTo>
                  <a:pt x="76022" y="347725"/>
                </a:moveTo>
                <a:lnTo>
                  <a:pt x="64896" y="356997"/>
                </a:lnTo>
                <a:lnTo>
                  <a:pt x="83725" y="356997"/>
                </a:lnTo>
                <a:lnTo>
                  <a:pt x="76022" y="347725"/>
                </a:lnTo>
                <a:close/>
              </a:path>
              <a:path w="466725" h="392429">
                <a:moveTo>
                  <a:pt x="447928" y="0"/>
                </a:moveTo>
                <a:lnTo>
                  <a:pt x="57525" y="325460"/>
                </a:lnTo>
                <a:lnTo>
                  <a:pt x="76022" y="347725"/>
                </a:lnTo>
                <a:lnTo>
                  <a:pt x="466471" y="22352"/>
                </a:lnTo>
                <a:lnTo>
                  <a:pt x="447928" y="0"/>
                </a:lnTo>
                <a:close/>
              </a:path>
            </a:pathLst>
          </a:custGeom>
          <a:solidFill>
            <a:srgbClr val="6666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984754" y="1934591"/>
            <a:ext cx="948055" cy="585470"/>
          </a:xfrm>
          <a:custGeom>
            <a:avLst/>
            <a:gdLst/>
            <a:ahLst/>
            <a:cxnLst/>
            <a:rect l="l" t="t" r="r" b="b"/>
            <a:pathLst>
              <a:path w="948054" h="585469">
                <a:moveTo>
                  <a:pt x="51562" y="503047"/>
                </a:moveTo>
                <a:lnTo>
                  <a:pt x="0" y="585343"/>
                </a:lnTo>
                <a:lnTo>
                  <a:pt x="96773" y="577214"/>
                </a:lnTo>
                <a:lnTo>
                  <a:pt x="86322" y="560070"/>
                </a:lnTo>
                <a:lnTo>
                  <a:pt x="69341" y="560070"/>
                </a:lnTo>
                <a:lnTo>
                  <a:pt x="54228" y="535305"/>
                </a:lnTo>
                <a:lnTo>
                  <a:pt x="66622" y="527753"/>
                </a:lnTo>
                <a:lnTo>
                  <a:pt x="51562" y="503047"/>
                </a:lnTo>
                <a:close/>
              </a:path>
              <a:path w="948054" h="585469">
                <a:moveTo>
                  <a:pt x="66622" y="527753"/>
                </a:moveTo>
                <a:lnTo>
                  <a:pt x="54228" y="535305"/>
                </a:lnTo>
                <a:lnTo>
                  <a:pt x="69341" y="560070"/>
                </a:lnTo>
                <a:lnTo>
                  <a:pt x="81722" y="552523"/>
                </a:lnTo>
                <a:lnTo>
                  <a:pt x="66622" y="527753"/>
                </a:lnTo>
                <a:close/>
              </a:path>
              <a:path w="948054" h="585469">
                <a:moveTo>
                  <a:pt x="81722" y="552523"/>
                </a:moveTo>
                <a:lnTo>
                  <a:pt x="69341" y="560070"/>
                </a:lnTo>
                <a:lnTo>
                  <a:pt x="86322" y="560070"/>
                </a:lnTo>
                <a:lnTo>
                  <a:pt x="81722" y="552523"/>
                </a:lnTo>
                <a:close/>
              </a:path>
              <a:path w="948054" h="585469">
                <a:moveTo>
                  <a:pt x="932815" y="0"/>
                </a:moveTo>
                <a:lnTo>
                  <a:pt x="66622" y="527753"/>
                </a:lnTo>
                <a:lnTo>
                  <a:pt x="81722" y="552523"/>
                </a:lnTo>
                <a:lnTo>
                  <a:pt x="947800" y="24637"/>
                </a:lnTo>
                <a:lnTo>
                  <a:pt x="932815" y="0"/>
                </a:lnTo>
                <a:close/>
              </a:path>
            </a:pathLst>
          </a:custGeom>
          <a:solidFill>
            <a:srgbClr val="6666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358007" y="3793490"/>
            <a:ext cx="466725" cy="392430"/>
          </a:xfrm>
          <a:custGeom>
            <a:avLst/>
            <a:gdLst/>
            <a:ahLst/>
            <a:cxnLst/>
            <a:rect l="l" t="t" r="r" b="b"/>
            <a:pathLst>
              <a:path w="466725" h="392429">
                <a:moveTo>
                  <a:pt x="390448" y="347725"/>
                </a:moveTo>
                <a:lnTo>
                  <a:pt x="371982" y="369951"/>
                </a:lnTo>
                <a:lnTo>
                  <a:pt x="466470" y="392176"/>
                </a:lnTo>
                <a:lnTo>
                  <a:pt x="451064" y="356997"/>
                </a:lnTo>
                <a:lnTo>
                  <a:pt x="401573" y="356997"/>
                </a:lnTo>
                <a:lnTo>
                  <a:pt x="390448" y="347725"/>
                </a:lnTo>
                <a:close/>
              </a:path>
              <a:path w="466725" h="392429">
                <a:moveTo>
                  <a:pt x="408945" y="325460"/>
                </a:moveTo>
                <a:lnTo>
                  <a:pt x="390448" y="347725"/>
                </a:lnTo>
                <a:lnTo>
                  <a:pt x="401573" y="356997"/>
                </a:lnTo>
                <a:lnTo>
                  <a:pt x="420115" y="334772"/>
                </a:lnTo>
                <a:lnTo>
                  <a:pt x="408945" y="325460"/>
                </a:lnTo>
                <a:close/>
              </a:path>
              <a:path w="466725" h="392429">
                <a:moveTo>
                  <a:pt x="427481" y="303149"/>
                </a:moveTo>
                <a:lnTo>
                  <a:pt x="408945" y="325460"/>
                </a:lnTo>
                <a:lnTo>
                  <a:pt x="420115" y="334772"/>
                </a:lnTo>
                <a:lnTo>
                  <a:pt x="401573" y="356997"/>
                </a:lnTo>
                <a:lnTo>
                  <a:pt x="451064" y="356997"/>
                </a:lnTo>
                <a:lnTo>
                  <a:pt x="427481" y="303149"/>
                </a:lnTo>
                <a:close/>
              </a:path>
              <a:path w="466725" h="392429">
                <a:moveTo>
                  <a:pt x="18541" y="0"/>
                </a:moveTo>
                <a:lnTo>
                  <a:pt x="0" y="22352"/>
                </a:lnTo>
                <a:lnTo>
                  <a:pt x="390448" y="347725"/>
                </a:lnTo>
                <a:lnTo>
                  <a:pt x="408945" y="325460"/>
                </a:lnTo>
                <a:lnTo>
                  <a:pt x="18541" y="0"/>
                </a:lnTo>
                <a:close/>
              </a:path>
            </a:pathLst>
          </a:custGeom>
          <a:solidFill>
            <a:srgbClr val="6666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5994908" y="3885945"/>
            <a:ext cx="17748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666666"/>
                </a:solidFill>
                <a:latin typeface="Arial"/>
                <a:cs typeface="Arial"/>
              </a:rPr>
              <a:t>Distributed </a:t>
            </a:r>
            <a:r>
              <a:rPr sz="1200" dirty="0">
                <a:solidFill>
                  <a:srgbClr val="666666"/>
                </a:solidFill>
                <a:latin typeface="Arial"/>
                <a:cs typeface="Arial"/>
              </a:rPr>
              <a:t>to schools</a:t>
            </a:r>
            <a:r>
              <a:rPr sz="1200" spc="-105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666666"/>
                </a:solidFill>
                <a:latin typeface="Arial"/>
                <a:cs typeface="Arial"/>
              </a:rPr>
              <a:t>that  </a:t>
            </a:r>
            <a:r>
              <a:rPr sz="1200" spc="-5" dirty="0">
                <a:solidFill>
                  <a:srgbClr val="666666"/>
                </a:solidFill>
                <a:latin typeface="Arial"/>
                <a:cs typeface="Arial"/>
              </a:rPr>
              <a:t>were underfunded </a:t>
            </a:r>
            <a:r>
              <a:rPr sz="1200" dirty="0">
                <a:solidFill>
                  <a:srgbClr val="666666"/>
                </a:solidFill>
                <a:latin typeface="Arial"/>
                <a:cs typeface="Arial"/>
              </a:rPr>
              <a:t>at the  time of </a:t>
            </a:r>
            <a:r>
              <a:rPr sz="1200" spc="-5" dirty="0">
                <a:solidFill>
                  <a:srgbClr val="666666"/>
                </a:solidFill>
                <a:latin typeface="Arial"/>
                <a:cs typeface="Arial"/>
              </a:rPr>
              <a:t>conversion </a:t>
            </a:r>
            <a:r>
              <a:rPr sz="1200" dirty="0">
                <a:solidFill>
                  <a:srgbClr val="666666"/>
                </a:solidFill>
                <a:latin typeface="Arial"/>
                <a:cs typeface="Arial"/>
              </a:rPr>
              <a:t>to </a:t>
            </a:r>
            <a:r>
              <a:rPr sz="1200" spc="-5" dirty="0">
                <a:solidFill>
                  <a:srgbClr val="666666"/>
                </a:solidFill>
                <a:latin typeface="Arial"/>
                <a:cs typeface="Arial"/>
              </a:rPr>
              <a:t>Fair  </a:t>
            </a:r>
            <a:r>
              <a:rPr sz="1200" dirty="0">
                <a:solidFill>
                  <a:srgbClr val="666666"/>
                </a:solidFill>
                <a:latin typeface="Arial"/>
                <a:cs typeface="Arial"/>
              </a:rPr>
              <a:t>Student </a:t>
            </a:r>
            <a:r>
              <a:rPr sz="1200" spc="-5" dirty="0">
                <a:solidFill>
                  <a:srgbClr val="666666"/>
                </a:solidFill>
                <a:latin typeface="Arial"/>
                <a:cs typeface="Arial"/>
              </a:rPr>
              <a:t>Funding in</a:t>
            </a:r>
            <a:r>
              <a:rPr sz="1200" spc="-95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666666"/>
                </a:solidFill>
                <a:latin typeface="Arial"/>
                <a:cs typeface="Arial"/>
              </a:rPr>
              <a:t>2008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/>
          <p:cNvGraphicFramePr/>
          <p:nvPr>
            <p:extLst/>
          </p:nvPr>
        </p:nvGraphicFramePr>
        <p:xfrm>
          <a:off x="1371600" y="1334532"/>
          <a:ext cx="6098074" cy="42740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4270" y="320116"/>
            <a:ext cx="4947920" cy="3702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NYC’s </a:t>
            </a:r>
            <a:r>
              <a:rPr dirty="0" smtClean="0"/>
              <a:t>201</a:t>
            </a:r>
            <a:r>
              <a:rPr lang="en-US" dirty="0" smtClean="0"/>
              <a:t>9</a:t>
            </a:r>
            <a:r>
              <a:rPr dirty="0" smtClean="0"/>
              <a:t>-</a:t>
            </a:r>
            <a:r>
              <a:rPr lang="en-US" dirty="0" smtClean="0"/>
              <a:t>20</a:t>
            </a:r>
            <a:r>
              <a:rPr dirty="0" smtClean="0"/>
              <a:t> </a:t>
            </a:r>
            <a:r>
              <a:rPr dirty="0"/>
              <a:t>Preliminary </a:t>
            </a:r>
            <a:r>
              <a:rPr spc="5" dirty="0"/>
              <a:t>C4E</a:t>
            </a:r>
            <a:r>
              <a:rPr spc="-155" dirty="0"/>
              <a:t> </a:t>
            </a:r>
            <a:r>
              <a:rPr dirty="0"/>
              <a:t>Plan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1849" y="5630671"/>
            <a:ext cx="7449820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50" b="1" i="0" u="none" strike="noStrike" kern="120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</a:t>
            </a:r>
            <a:r>
              <a:rPr kumimoji="0" sz="1050" b="1" i="0" u="none" strike="noStrike" kern="1200" cap="none" spc="-25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050" b="1" i="0" u="none" strike="noStrike" kern="120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FY</a:t>
            </a:r>
            <a:r>
              <a:rPr kumimoji="0" sz="1050" b="1" i="0" u="none" strike="noStrike" kern="1200" cap="none" spc="-5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20</a:t>
            </a:r>
            <a:r>
              <a:rPr kumimoji="0" 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20</a:t>
            </a:r>
            <a:r>
              <a:rPr kumimoji="0" sz="1050" b="1" i="0" u="none" strike="noStrike" kern="1200" cap="none" spc="-10" normalizeH="0" baseline="0" noProof="0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050" b="1" i="0" u="none" strike="noStrike" kern="120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Contracts</a:t>
            </a:r>
            <a:r>
              <a:rPr kumimoji="0" sz="1050" b="1" i="0" u="none" strike="noStrike" kern="1200" cap="none" spc="-15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050" b="1" i="0" u="none" strike="noStrike" kern="120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for</a:t>
            </a:r>
            <a:r>
              <a:rPr kumimoji="0" sz="1050" b="1" i="0" u="none" strike="noStrike" kern="1200" cap="none" spc="-1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050" b="1" i="0" u="none" strike="noStrike" kern="120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Excellence</a:t>
            </a:r>
            <a:r>
              <a:rPr kumimoji="0" sz="1050" b="1" i="0" u="none" strike="noStrike" kern="1200" cap="none" spc="-25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050" b="1" i="0" u="none" strike="noStrike" kern="120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allocations</a:t>
            </a:r>
            <a:r>
              <a:rPr kumimoji="0" sz="1050" b="1" i="0" u="none" strike="noStrike" kern="1200" cap="none" spc="-25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050" b="1" i="0" u="none" strike="noStrike" kern="120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described</a:t>
            </a:r>
            <a:r>
              <a:rPr kumimoji="0" sz="1050" b="1" i="0" u="none" strike="noStrike" kern="1200" cap="none" spc="-35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050" b="1" i="0" u="none" strike="noStrike" kern="1200" cap="none" spc="-5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</a:t>
            </a:r>
            <a:r>
              <a:rPr kumimoji="0" sz="1050" b="1" i="0" u="none" strike="noStrike" kern="1200" cap="none" spc="-1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050" b="1" i="0" u="none" strike="noStrike" kern="120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this</a:t>
            </a:r>
            <a:r>
              <a:rPr kumimoji="0" sz="1050" b="1" i="0" u="none" strike="noStrike" kern="1200" cap="none" spc="-15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050" b="1" i="0" u="none" strike="noStrike" kern="120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plan</a:t>
            </a:r>
            <a:r>
              <a:rPr kumimoji="0" sz="1050" b="1" i="0" u="none" strike="noStrike" kern="1200" cap="none" spc="-2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050" b="1" i="0" u="none" strike="noStrike" kern="120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are</a:t>
            </a:r>
            <a:r>
              <a:rPr kumimoji="0" sz="1050" b="1" i="0" u="none" strike="noStrike" kern="1200" cap="none" spc="1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050" b="1" i="0" u="none" strike="noStrike" kern="1200" cap="none" spc="-5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preliminary.</a:t>
            </a:r>
            <a:r>
              <a:rPr kumimoji="0" sz="1050" b="1" i="0" u="none" strike="noStrike" kern="1200" cap="none" spc="5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050" b="1" i="0" u="none" strike="noStrike" kern="120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Funds</a:t>
            </a:r>
            <a:r>
              <a:rPr kumimoji="0" sz="1050" b="1" i="0" u="none" strike="noStrike" kern="1200" cap="none" spc="-35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050" b="1" i="0" u="none" strike="noStrike" kern="120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are</a:t>
            </a:r>
            <a:r>
              <a:rPr kumimoji="0" sz="1050" b="1" i="0" u="none" strike="noStrike" kern="1200" cap="none" spc="5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050" b="1" i="0" u="none" strike="noStrike" kern="120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subject</a:t>
            </a:r>
            <a:r>
              <a:rPr kumimoji="0" sz="1050" b="1" i="0" u="none" strike="noStrike" kern="1200" cap="none" spc="-3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050" b="1" i="0" u="none" strike="noStrike" kern="120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to</a:t>
            </a:r>
            <a:r>
              <a:rPr kumimoji="0" sz="1050" b="1" i="0" u="none" strike="noStrike" kern="1200" cap="none" spc="5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050" b="1" i="0" u="none" strike="noStrike" kern="120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1050" b="1" i="0" u="none" strike="noStrike" kern="1200" cap="none" spc="-5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050" b="1" i="0" u="none" strike="noStrike" kern="120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public  engagement process and approval by the State Education Department. Please note that </a:t>
            </a:r>
            <a:r>
              <a:rPr kumimoji="0" sz="1050" b="1" i="0" u="none" strike="noStrike" kern="1200" cap="none" spc="-5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distribution </a:t>
            </a:r>
            <a:r>
              <a:rPr kumimoji="0" sz="1050" b="1" i="0" u="none" strike="noStrike" kern="120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of all funds </a:t>
            </a:r>
            <a:r>
              <a:rPr kumimoji="0" sz="1050" b="1" i="0" u="none" strike="noStrike" kern="1200" cap="none" spc="-5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is  </a:t>
            </a:r>
            <a:r>
              <a:rPr kumimoji="0" sz="1050" b="1" i="0" u="none" strike="noStrike" kern="120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subject to allocation </a:t>
            </a:r>
            <a:r>
              <a:rPr kumimoji="0" sz="1050" b="1" i="0" u="none" strike="noStrike" kern="1200" cap="none" spc="-5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guidelines </a:t>
            </a:r>
            <a:r>
              <a:rPr kumimoji="0" sz="1050" b="1" i="0" u="none" strike="noStrike" kern="120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as specified </a:t>
            </a:r>
            <a:r>
              <a:rPr kumimoji="0" sz="1050" b="1" i="0" u="none" strike="noStrike" kern="1200" cap="none" spc="-5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 </a:t>
            </a:r>
            <a:r>
              <a:rPr kumimoji="0" sz="1050" b="1" i="0" u="none" strike="noStrike" kern="120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State</a:t>
            </a:r>
            <a:r>
              <a:rPr kumimoji="0" sz="1050" b="1" i="0" u="none" strike="noStrike" kern="1200" cap="none" spc="-17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050" b="1" i="0" u="none" strike="noStrike" kern="120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regulations.</a:t>
            </a:r>
            <a:endParaRPr kumimoji="0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17948" y="4120800"/>
            <a:ext cx="1568452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Discretionary  Allocations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62865" marR="59055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1200" cap="none" spc="-5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$</a:t>
            </a:r>
            <a:r>
              <a:rPr kumimoji="0" lang="en-US" sz="1200" b="1" i="0" u="none" strike="noStrike" kern="1200" cap="none" spc="-5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214 </a:t>
            </a:r>
            <a:r>
              <a:rPr kumimoji="0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million  </a:t>
            </a:r>
            <a:r>
              <a:rPr kumimoji="0" lang="en-US" sz="1200" b="1" i="0" u="none" strike="noStrike" kern="1200" cap="none" spc="-5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61</a:t>
            </a:r>
            <a:r>
              <a:rPr kumimoji="0" sz="1200" b="1" i="0" u="none" strike="noStrike" kern="1200" cap="none" spc="-5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%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43200" y="2499045"/>
            <a:ext cx="1327148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2384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Targeted  </a:t>
            </a:r>
            <a:r>
              <a:rPr kumimoji="0" sz="1200" b="1" i="0" u="none" strike="noStrike" kern="1200" cap="none" spc="-4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ll</a:t>
            </a:r>
            <a:r>
              <a:rPr kumimoji="0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oca</a:t>
            </a: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tions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508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1200" cap="none" spc="-5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$</a:t>
            </a:r>
            <a:r>
              <a:rPr kumimoji="0" lang="en-US" sz="1200" b="1" i="0" u="none" strike="noStrike" kern="1200" cap="none" spc="-5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104 </a:t>
            </a:r>
            <a:r>
              <a:rPr kumimoji="0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million  </a:t>
            </a:r>
            <a:r>
              <a:rPr kumimoji="0" lang="en-US" sz="1200" b="1" i="0" u="none" strike="noStrike" kern="1200" cap="none" spc="-5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30</a:t>
            </a:r>
            <a:r>
              <a:rPr kumimoji="0" sz="1200" b="1" i="0" u="none" strike="noStrike" kern="1200" cap="none" spc="-5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%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71497" y="763904"/>
            <a:ext cx="5873750" cy="1090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1200" cap="none" spc="-5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How </a:t>
            </a:r>
            <a:r>
              <a:rPr kumimoji="0" sz="1200" b="1" i="0" u="none" strike="noStrike" kern="1200" cap="none" spc="-15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We </a:t>
            </a:r>
            <a:r>
              <a:rPr kumimoji="0" sz="1200" b="1" i="0" u="none" strike="noStrike" kern="1200" cap="none" spc="-5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Propose </a:t>
            </a: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to </a:t>
            </a:r>
            <a:r>
              <a:rPr kumimoji="0" sz="1200" b="1" i="0" u="none" strike="noStrike" kern="1200" cap="none" spc="-1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Allocate </a:t>
            </a:r>
            <a:r>
              <a:rPr kumimoji="0" sz="1200" b="1" i="0" u="none" strike="noStrike" kern="1200" cap="none" spc="-5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</a:t>
            </a: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$348 </a:t>
            </a:r>
            <a:r>
              <a:rPr kumimoji="0" sz="1200" b="1" i="0" u="none" strike="noStrike" kern="1200" cap="none" spc="-5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Million </a:t>
            </a: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Restricted</a:t>
            </a:r>
            <a:r>
              <a:rPr kumimoji="0" sz="1200" b="1" i="0" u="none" strike="noStrike" kern="1200" cap="none" spc="5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200" b="1" i="0" u="none" strike="noStrike" kern="1200" cap="none" spc="-5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Funds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4302760" marR="0" lvl="0" indent="0" algn="l" defTabSz="914400" rtl="0" eaLnBrk="1" fontAlgn="auto" latinLnBrk="0" hangingPunct="1">
              <a:lnSpc>
                <a:spcPct val="100000"/>
              </a:lnSpc>
              <a:spcBef>
                <a:spcPts val="113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Maintenance </a:t>
            </a: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of</a:t>
            </a:r>
            <a:r>
              <a:rPr kumimoji="0" sz="1200" b="1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2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Effort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4688840" marR="389255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$30</a:t>
            </a:r>
            <a:r>
              <a:rPr kumimoji="0" sz="1200" b="1" i="0" u="none" strike="noStrike" kern="1200" cap="none" spc="-10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million  </a:t>
            </a:r>
            <a:r>
              <a:rPr kumimoji="0" lang="en-US" sz="1200" b="1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</a:t>
            </a:r>
            <a:r>
              <a:rPr kumimoji="0" sz="1200" b="1" i="0" u="none" strike="noStrike" kern="120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%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800600" y="1447801"/>
            <a:ext cx="1554098" cy="407034"/>
          </a:xfrm>
          <a:custGeom>
            <a:avLst/>
            <a:gdLst/>
            <a:ahLst/>
            <a:cxnLst/>
            <a:rect l="l" t="t" r="r" b="b"/>
            <a:pathLst>
              <a:path w="2009775" h="504825">
                <a:moveTo>
                  <a:pt x="2009775" y="0"/>
                </a:moveTo>
                <a:lnTo>
                  <a:pt x="0" y="504825"/>
                </a:lnTo>
              </a:path>
            </a:pathLst>
          </a:custGeom>
          <a:ln w="9144">
            <a:solidFill>
              <a:srgbClr val="666666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 marR="0" lvl="0" indent="0" algn="l" defTabSz="914400" rtl="0" eaLnBrk="1" fontAlgn="auto" latinLnBrk="0" hangingPunct="1">
              <a:lnSpc>
                <a:spcPts val="16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25400" marR="0" lvl="0" indent="0" algn="l" defTabSz="914400" rtl="0" eaLnBrk="1" fontAlgn="auto" latinLnBrk="0" hangingPunct="1">
                <a:lnSpc>
                  <a:spcPts val="165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8660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549276"/>
              </p:ext>
            </p:extLst>
          </p:nvPr>
        </p:nvGraphicFramePr>
        <p:xfrm>
          <a:off x="788174" y="866394"/>
          <a:ext cx="7651750" cy="37818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5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06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5157">
                <a:tc gridSpan="2"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Discretionary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Allocations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800" b="1" spc="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Schools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29209" marB="0"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03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 marL="74930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400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Amount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9933"/>
                      </a:solidFill>
                      <a:prstDash val="solid"/>
                    </a:lnL>
                    <a:lnR w="12700">
                      <a:solidFill>
                        <a:srgbClr val="FF9933"/>
                      </a:solidFill>
                      <a:prstDash val="solid"/>
                    </a:lnR>
                    <a:lnB w="12700">
                      <a:solidFill>
                        <a:srgbClr val="FF993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850" dirty="0">
                        <a:latin typeface="Times New Roman"/>
                        <a:cs typeface="Times New Roman"/>
                      </a:endParaRPr>
                    </a:p>
                    <a:p>
                      <a:pPr marL="75565" marR="607695">
                        <a:lnSpc>
                          <a:spcPct val="100000"/>
                        </a:lnSpc>
                      </a:pPr>
                      <a:r>
                        <a:rPr sz="1400" b="1" dirty="0" smtClean="0">
                          <a:latin typeface="Arial"/>
                          <a:cs typeface="Arial"/>
                        </a:rPr>
                        <a:t>$</a:t>
                      </a:r>
                      <a:r>
                        <a:rPr lang="en-US" sz="1400" b="1" dirty="0" smtClean="0">
                          <a:latin typeface="Arial"/>
                          <a:cs typeface="Arial"/>
                        </a:rPr>
                        <a:t>214</a:t>
                      </a:r>
                      <a:r>
                        <a:rPr sz="1400" b="1" dirty="0" smtClean="0">
                          <a:latin typeface="Arial"/>
                          <a:cs typeface="Arial"/>
                        </a:rPr>
                        <a:t> million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in restricted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Contracts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for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Excellence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funds</a:t>
                      </a:r>
                      <a:r>
                        <a:rPr sz="1400" spc="-2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were 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released to 1,400+ schools in </a:t>
                      </a:r>
                      <a:r>
                        <a:rPr lang="en-US" sz="1400" dirty="0" smtClean="0">
                          <a:latin typeface="Arial"/>
                          <a:cs typeface="Arial"/>
                        </a:rPr>
                        <a:t>May</a:t>
                      </a:r>
                      <a:r>
                        <a:rPr sz="1400" spc="-20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 smtClean="0">
                          <a:latin typeface="Arial"/>
                          <a:cs typeface="Arial"/>
                        </a:rPr>
                        <a:t>201</a:t>
                      </a:r>
                      <a:r>
                        <a:rPr lang="en-US" sz="1400" dirty="0" smtClean="0">
                          <a:latin typeface="Arial"/>
                          <a:cs typeface="Arial"/>
                        </a:rPr>
                        <a:t>9</a:t>
                      </a:r>
                      <a:r>
                        <a:rPr sz="1400" dirty="0" smtClean="0">
                          <a:latin typeface="Arial"/>
                          <a:cs typeface="Arial"/>
                        </a:rPr>
                        <a:t>.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marL="75565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lang="en-US" sz="1400" b="1" i="1" spc="-5" dirty="0" smtClean="0">
                          <a:latin typeface="Arial"/>
                          <a:cs typeface="Arial"/>
                        </a:rPr>
                        <a:t>61</a:t>
                      </a:r>
                      <a:r>
                        <a:rPr sz="1400" b="1" i="1" spc="-5" dirty="0" smtClean="0">
                          <a:latin typeface="Arial"/>
                          <a:cs typeface="Arial"/>
                        </a:rPr>
                        <a:t>% </a:t>
                      </a:r>
                      <a:r>
                        <a:rPr sz="1400" i="1" dirty="0">
                          <a:latin typeface="Arial"/>
                          <a:cs typeface="Arial"/>
                        </a:rPr>
                        <a:t>of total </a:t>
                      </a:r>
                      <a:r>
                        <a:rPr sz="1400" i="1" spc="-5" dirty="0">
                          <a:latin typeface="Arial"/>
                          <a:cs typeface="Arial"/>
                        </a:rPr>
                        <a:t>restricted </a:t>
                      </a:r>
                      <a:r>
                        <a:rPr sz="1400" i="1" dirty="0">
                          <a:latin typeface="Arial"/>
                          <a:cs typeface="Arial"/>
                        </a:rPr>
                        <a:t>Contract</a:t>
                      </a:r>
                      <a:r>
                        <a:rPr sz="1400" i="1" spc="-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i="1" dirty="0" smtClean="0">
                          <a:latin typeface="Arial"/>
                          <a:cs typeface="Arial"/>
                        </a:rPr>
                        <a:t>funds</a:t>
                      </a:r>
                      <a:r>
                        <a:rPr lang="en-US" sz="1400" i="1" dirty="0" smtClean="0">
                          <a:latin typeface="Arial"/>
                          <a:cs typeface="Arial"/>
                        </a:rPr>
                        <a:t>.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9933"/>
                      </a:solidFill>
                      <a:prstDash val="solid"/>
                    </a:lnL>
                    <a:lnR w="12700">
                      <a:solidFill>
                        <a:srgbClr val="FF9933"/>
                      </a:solidFill>
                      <a:prstDash val="solid"/>
                    </a:lnR>
                    <a:lnT w="12700">
                      <a:solidFill>
                        <a:srgbClr val="FF9933"/>
                      </a:solidFill>
                      <a:prstDash val="solid"/>
                    </a:lnT>
                    <a:lnB w="12700">
                      <a:solidFill>
                        <a:srgbClr val="FF993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62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 marL="74930">
                        <a:lnSpc>
                          <a:spcPct val="100000"/>
                        </a:lnSpc>
                      </a:pPr>
                      <a:r>
                        <a:rPr sz="1400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Use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9933"/>
                      </a:solidFill>
                      <a:prstDash val="solid"/>
                    </a:lnL>
                    <a:lnR w="12700">
                      <a:solidFill>
                        <a:srgbClr val="FF9933"/>
                      </a:solidFill>
                      <a:prstDash val="solid"/>
                    </a:lnR>
                    <a:lnT w="12700">
                      <a:solidFill>
                        <a:srgbClr val="FF9933"/>
                      </a:solidFill>
                      <a:prstDash val="solid"/>
                    </a:lnT>
                    <a:lnB w="12700">
                      <a:solidFill>
                        <a:srgbClr val="FF993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 marL="361950" indent="-286385">
                        <a:lnSpc>
                          <a:spcPct val="100000"/>
                        </a:lnSpc>
                        <a:spcBef>
                          <a:spcPts val="1000"/>
                        </a:spcBef>
                        <a:buFont typeface="Wingdings" panose="05000000000000000000" pitchFamily="2" charset="2"/>
                        <a:buChar char="Ø"/>
                        <a:tabLst>
                          <a:tab pos="361950" algn="l"/>
                          <a:tab pos="362585" algn="l"/>
                        </a:tabLst>
                      </a:pPr>
                      <a:r>
                        <a:rPr sz="1400" dirty="0" smtClean="0">
                          <a:latin typeface="Arial"/>
                          <a:cs typeface="Arial"/>
                        </a:rPr>
                        <a:t>Continuity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service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for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existing C4E</a:t>
                      </a:r>
                      <a:r>
                        <a:rPr sz="1400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programs.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Arial"/>
                        <a:buChar char="•"/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marL="361950" marR="140335" indent="-286385">
                        <a:lnSpc>
                          <a:spcPct val="100000"/>
                        </a:lnSpc>
                        <a:buFont typeface="Wingdings" panose="05000000000000000000" pitchFamily="2" charset="2"/>
                        <a:buChar char="Ø"/>
                        <a:tabLst>
                          <a:tab pos="361950" algn="l"/>
                          <a:tab pos="362585" algn="l"/>
                        </a:tabLst>
                      </a:pPr>
                      <a:r>
                        <a:rPr sz="1400" spc="-15" dirty="0">
                          <a:latin typeface="Arial"/>
                          <a:cs typeface="Arial"/>
                        </a:rPr>
                        <a:t>However,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if a school cannot maintain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effort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because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400" spc="-1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significant  changes in its student population or its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overall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instructional 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strategy,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it could choose to reallocate funds to a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different  allowable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program</a:t>
                      </a:r>
                      <a:r>
                        <a:rPr sz="14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area.</a:t>
                      </a:r>
                    </a:p>
                  </a:txBody>
                  <a:tcPr marL="0" marR="0" marT="0" marB="0">
                    <a:lnL w="12700">
                      <a:solidFill>
                        <a:srgbClr val="FF9933"/>
                      </a:solidFill>
                      <a:prstDash val="solid"/>
                    </a:lnL>
                    <a:lnR w="12700">
                      <a:solidFill>
                        <a:srgbClr val="FF9933"/>
                      </a:solidFill>
                      <a:prstDash val="solid"/>
                    </a:lnR>
                    <a:lnT w="12700">
                      <a:solidFill>
                        <a:srgbClr val="FF9933"/>
                      </a:solidFill>
                      <a:prstDash val="solid"/>
                    </a:lnT>
                    <a:lnB w="12700">
                      <a:solidFill>
                        <a:srgbClr val="FF993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547042"/>
              </p:ext>
            </p:extLst>
          </p:nvPr>
        </p:nvGraphicFramePr>
        <p:xfrm>
          <a:off x="901598" y="475487"/>
          <a:ext cx="7567929" cy="38844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26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1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2713">
                <a:tc gridSpan="2"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8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Targeted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Allocations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8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Schools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28575" marB="0">
                    <a:solidFill>
                      <a:srgbClr val="0033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71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 marL="74930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400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Amount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3366"/>
                      </a:solidFill>
                      <a:prstDash val="solid"/>
                    </a:lnL>
                    <a:lnR w="12700">
                      <a:solidFill>
                        <a:srgbClr val="003366"/>
                      </a:solidFill>
                      <a:prstDash val="solid"/>
                    </a:lnR>
                    <a:lnB w="12700">
                      <a:solidFill>
                        <a:srgbClr val="00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 marR="5016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lang="en-US" sz="1200" spc="-5" dirty="0" smtClean="0">
                        <a:solidFill>
                          <a:srgbClr val="33333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4930" marR="5016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spc="-5" dirty="0" smtClean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About </a:t>
                      </a:r>
                      <a:r>
                        <a:rPr sz="1400" b="1" spc="-20" dirty="0" smtClean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</a:t>
                      </a:r>
                      <a:r>
                        <a:rPr lang="en-US" sz="1400" b="1" spc="-20" dirty="0" smtClean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</a:t>
                      </a:r>
                      <a:r>
                        <a:rPr sz="1400" b="1" spc="-20" dirty="0" smtClean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dirty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million </a:t>
                      </a:r>
                      <a:r>
                        <a:rPr sz="1400" dirty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</a:t>
                      </a:r>
                      <a:r>
                        <a:rPr sz="1400" spc="-5" dirty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C4E </a:t>
                      </a:r>
                      <a:r>
                        <a:rPr sz="1400" dirty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funds </a:t>
                      </a:r>
                      <a:r>
                        <a:rPr sz="1400" spc="-5" dirty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were </a:t>
                      </a:r>
                      <a:r>
                        <a:rPr sz="1400" dirty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targeted for specific  programs. Schools </a:t>
                      </a:r>
                      <a:r>
                        <a:rPr sz="1400" spc="-5" dirty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receiving </a:t>
                      </a:r>
                      <a:r>
                        <a:rPr sz="1400" dirty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allocations </a:t>
                      </a:r>
                      <a:r>
                        <a:rPr sz="1400" spc="-5" dirty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were </a:t>
                      </a:r>
                      <a:r>
                        <a:rPr sz="1400" dirty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chosen based</a:t>
                      </a:r>
                      <a:r>
                        <a:rPr sz="1400" spc="-204" dirty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4930" marR="530860">
                        <a:lnSpc>
                          <a:spcPct val="100000"/>
                        </a:lnSpc>
                      </a:pPr>
                      <a:r>
                        <a:rPr sz="1400" dirty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a) </a:t>
                      </a:r>
                      <a:r>
                        <a:rPr sz="1400" spc="-5" dirty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overall </a:t>
                      </a:r>
                      <a:r>
                        <a:rPr sz="1400" dirty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 need and b) capacity to carry out the</a:t>
                      </a:r>
                      <a:r>
                        <a:rPr sz="1400" spc="-254" dirty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  programs.</a:t>
                      </a: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49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US" sz="1400" b="1" i="1" spc="-5" dirty="0" smtClean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r>
                        <a:rPr sz="1400" b="1" i="1" spc="-5" dirty="0" smtClean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</a:t>
                      </a:r>
                      <a:r>
                        <a:rPr sz="1400" i="1" dirty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total </a:t>
                      </a:r>
                      <a:r>
                        <a:rPr sz="1400" i="1" spc="-5" dirty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restricted </a:t>
                      </a:r>
                      <a:r>
                        <a:rPr sz="1400" i="1" dirty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Contract</a:t>
                      </a:r>
                      <a:r>
                        <a:rPr sz="1400" i="1" spc="-135" dirty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i="1" dirty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funds</a:t>
                      </a: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3366"/>
                      </a:solidFill>
                      <a:prstDash val="solid"/>
                    </a:lnL>
                    <a:lnR w="12700">
                      <a:solidFill>
                        <a:srgbClr val="003366"/>
                      </a:solidFill>
                      <a:prstDash val="solid"/>
                    </a:lnR>
                    <a:lnT w="12700">
                      <a:solidFill>
                        <a:srgbClr val="003366"/>
                      </a:solidFill>
                      <a:prstDash val="solid"/>
                    </a:lnT>
                    <a:lnB w="12700">
                      <a:solidFill>
                        <a:srgbClr val="00336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92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 marL="74930">
                        <a:lnSpc>
                          <a:spcPct val="100000"/>
                        </a:lnSpc>
                        <a:spcBef>
                          <a:spcPts val="1340"/>
                        </a:spcBef>
                      </a:pPr>
                      <a:r>
                        <a:rPr sz="1400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Use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3366"/>
                      </a:solidFill>
                      <a:prstDash val="solid"/>
                    </a:lnL>
                    <a:lnR w="12700">
                      <a:solidFill>
                        <a:srgbClr val="003366"/>
                      </a:solidFill>
                      <a:prstDash val="solid"/>
                    </a:lnR>
                    <a:lnT w="12700">
                      <a:solidFill>
                        <a:srgbClr val="003366"/>
                      </a:solidFill>
                      <a:prstDash val="solid"/>
                    </a:lnT>
                    <a:lnB w="12700">
                      <a:solidFill>
                        <a:srgbClr val="00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 marR="116839">
                        <a:lnSpc>
                          <a:spcPct val="100000"/>
                        </a:lnSpc>
                      </a:pPr>
                      <a:endParaRPr lang="en-US" sz="1200" dirty="0" smtClean="0">
                        <a:solidFill>
                          <a:srgbClr val="333333"/>
                        </a:solidFill>
                        <a:latin typeface="Arial"/>
                        <a:cs typeface="Arial"/>
                      </a:endParaRPr>
                    </a:p>
                    <a:p>
                      <a:pPr marL="74930" marR="116839">
                        <a:lnSpc>
                          <a:spcPct val="100000"/>
                        </a:lnSpc>
                      </a:pPr>
                      <a:r>
                        <a:rPr sz="1400" dirty="0" smtClean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Funds</a:t>
                      </a:r>
                      <a:r>
                        <a:rPr sz="1400" spc="-35" dirty="0" smtClean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will be allocated directly to schools for specific programs, including but not limited to: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marL="628650" marR="604520" lvl="1" indent="-171450">
                        <a:lnSpc>
                          <a:spcPct val="100000"/>
                        </a:lnSpc>
                        <a:spcBef>
                          <a:spcPts val="204"/>
                        </a:spcBef>
                        <a:buClrTx/>
                        <a:buFont typeface="Wingdings" panose="05000000000000000000" pitchFamily="2" charset="2"/>
                        <a:buChar char="Ø"/>
                        <a:tabLst>
                          <a:tab pos="363855" algn="l"/>
                        </a:tabLst>
                      </a:pPr>
                      <a:r>
                        <a:rPr sz="1200" i="1" dirty="0" smtClean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$</a:t>
                      </a:r>
                      <a:r>
                        <a:rPr lang="en-US" sz="1200" i="1" dirty="0" smtClean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90</a:t>
                      </a:r>
                      <a:r>
                        <a:rPr sz="1200" i="1" dirty="0" smtClean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i="1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million – </a:t>
                      </a:r>
                      <a:r>
                        <a:rPr sz="1200" i="1" spc="-5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Integrated Co </a:t>
                      </a:r>
                      <a:r>
                        <a:rPr sz="1200" i="1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– </a:t>
                      </a:r>
                      <a:r>
                        <a:rPr sz="1200" i="1" spc="-20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Teaching </a:t>
                      </a:r>
                      <a:r>
                        <a:rPr sz="1200" i="1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Classrooms</a:t>
                      </a:r>
                      <a:r>
                        <a:rPr sz="1200" i="1" spc="-150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i="1" spc="-5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(ICT)  (Formerly </a:t>
                      </a:r>
                      <a:r>
                        <a:rPr sz="1200" i="1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Collaborative </a:t>
                      </a:r>
                      <a:r>
                        <a:rPr sz="1200" i="1" spc="-35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Team </a:t>
                      </a:r>
                      <a:r>
                        <a:rPr sz="1200" i="1" spc="-20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Teaching</a:t>
                      </a:r>
                      <a:r>
                        <a:rPr sz="1200" i="1" spc="-95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i="1" spc="-5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(CTT</a:t>
                      </a:r>
                      <a:r>
                        <a:rPr sz="1200" i="1" spc="-5" dirty="0" smtClean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))</a:t>
                      </a:r>
                      <a:endParaRPr lang="en-US" sz="1200" i="1" spc="-5" dirty="0" smtClean="0">
                        <a:solidFill>
                          <a:srgbClr val="333333"/>
                        </a:solidFill>
                        <a:latin typeface="Arial"/>
                        <a:cs typeface="Arial"/>
                      </a:endParaRPr>
                    </a:p>
                    <a:p>
                      <a:pPr marL="457200" marR="604520" lvl="1" indent="0">
                        <a:lnSpc>
                          <a:spcPct val="100000"/>
                        </a:lnSpc>
                        <a:spcBef>
                          <a:spcPts val="204"/>
                        </a:spcBef>
                        <a:buClr>
                          <a:srgbClr val="6699CC"/>
                        </a:buClr>
                        <a:buFont typeface="Wingdings" panose="05000000000000000000" pitchFamily="2" charset="2"/>
                        <a:buNone/>
                        <a:tabLst>
                          <a:tab pos="363855" algn="l"/>
                        </a:tabLst>
                      </a:pPr>
                      <a:endParaRPr sz="1200" dirty="0">
                        <a:latin typeface="Arial"/>
                        <a:cs typeface="Arial"/>
                      </a:endParaRPr>
                    </a:p>
                    <a:p>
                      <a:pPr marL="628650" lvl="1" indent="-171450">
                        <a:lnSpc>
                          <a:spcPct val="100000"/>
                        </a:lnSpc>
                        <a:spcBef>
                          <a:spcPts val="545"/>
                        </a:spcBef>
                        <a:buClrTx/>
                        <a:buFont typeface="Wingdings" panose="05000000000000000000" pitchFamily="2" charset="2"/>
                        <a:buChar char="Ø"/>
                        <a:tabLst>
                          <a:tab pos="363855" algn="l"/>
                        </a:tabLst>
                      </a:pPr>
                      <a:r>
                        <a:rPr sz="1200" i="1" dirty="0" smtClean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$</a:t>
                      </a:r>
                      <a:r>
                        <a:rPr lang="en-US" sz="1200" i="1" dirty="0" smtClean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9.1</a:t>
                      </a:r>
                      <a:r>
                        <a:rPr sz="1200" i="1" dirty="0" smtClean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i="1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million – </a:t>
                      </a:r>
                      <a:r>
                        <a:rPr sz="1200" i="1" spc="-5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Full-Day</a:t>
                      </a:r>
                      <a:r>
                        <a:rPr sz="1200" i="1" spc="-80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i="1" dirty="0" smtClean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Pre-K</a:t>
                      </a:r>
                      <a:endParaRPr lang="en-US" sz="1200" i="1" dirty="0" smtClean="0">
                        <a:solidFill>
                          <a:srgbClr val="333333"/>
                        </a:solidFill>
                        <a:latin typeface="Arial"/>
                        <a:cs typeface="Arial"/>
                      </a:endParaRPr>
                    </a:p>
                    <a:p>
                      <a:pPr marL="457200" lvl="1" indent="0">
                        <a:lnSpc>
                          <a:spcPct val="100000"/>
                        </a:lnSpc>
                        <a:spcBef>
                          <a:spcPts val="545"/>
                        </a:spcBef>
                        <a:buClr>
                          <a:srgbClr val="6699CC"/>
                        </a:buClr>
                        <a:buFont typeface="Wingdings" panose="05000000000000000000" pitchFamily="2" charset="2"/>
                        <a:buNone/>
                        <a:tabLst>
                          <a:tab pos="363855" algn="l"/>
                        </a:tabLst>
                      </a:pPr>
                      <a:endParaRPr sz="1200" dirty="0">
                        <a:latin typeface="Arial"/>
                        <a:cs typeface="Arial"/>
                      </a:endParaRPr>
                    </a:p>
                    <a:p>
                      <a:pPr marL="628650" lvl="1" indent="-171450">
                        <a:lnSpc>
                          <a:spcPct val="100000"/>
                        </a:lnSpc>
                        <a:spcBef>
                          <a:spcPts val="755"/>
                        </a:spcBef>
                        <a:buClrTx/>
                        <a:buFont typeface="Wingdings" panose="05000000000000000000" pitchFamily="2" charset="2"/>
                        <a:buChar char="Ø"/>
                        <a:tabLst>
                          <a:tab pos="363855" algn="l"/>
                        </a:tabLst>
                      </a:pPr>
                      <a:r>
                        <a:rPr sz="1200" i="1" dirty="0" smtClean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$</a:t>
                      </a:r>
                      <a:r>
                        <a:rPr lang="en-US" sz="1200" i="1" dirty="0" smtClean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4.7 </a:t>
                      </a:r>
                      <a:r>
                        <a:rPr sz="1200" i="1" dirty="0" smtClean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million </a:t>
                      </a:r>
                      <a:r>
                        <a:rPr sz="1200" i="1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– Autism Spectrum Disorder (ASD)</a:t>
                      </a:r>
                      <a:r>
                        <a:rPr sz="1200" i="1" spc="-240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i="1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Classrooms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3366"/>
                      </a:solidFill>
                      <a:prstDash val="solid"/>
                    </a:lnL>
                    <a:lnR w="12700">
                      <a:solidFill>
                        <a:srgbClr val="003366"/>
                      </a:solidFill>
                      <a:prstDash val="solid"/>
                    </a:lnR>
                    <a:lnT w="12700">
                      <a:solidFill>
                        <a:srgbClr val="003366"/>
                      </a:solidFill>
                      <a:prstDash val="solid"/>
                    </a:lnT>
                    <a:lnB w="12700">
                      <a:solidFill>
                        <a:srgbClr val="00336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633448"/>
              </p:ext>
            </p:extLst>
          </p:nvPr>
        </p:nvGraphicFramePr>
        <p:xfrm>
          <a:off x="888791" y="4495800"/>
          <a:ext cx="7567930" cy="1676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20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47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6854">
                <a:tc gridSpan="2"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Maintenance of</a:t>
                      </a:r>
                      <a:r>
                        <a:rPr sz="18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Effort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3366CC"/>
                      </a:solidFill>
                      <a:prstDash val="solid"/>
                    </a:lnL>
                    <a:lnR w="12700">
                      <a:solidFill>
                        <a:srgbClr val="3366CC"/>
                      </a:solidFill>
                      <a:prstDash val="solid"/>
                    </a:lnR>
                    <a:lnT w="12700">
                      <a:solidFill>
                        <a:srgbClr val="3366CC"/>
                      </a:solidFill>
                      <a:prstDash val="solid"/>
                    </a:lnT>
                    <a:solidFill>
                      <a:srgbClr val="6F2F9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04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L="74930">
                        <a:lnSpc>
                          <a:spcPct val="100000"/>
                        </a:lnSpc>
                      </a:pPr>
                      <a:r>
                        <a:rPr sz="1400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Amount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12700">
                      <a:solidFill>
                        <a:srgbClr val="3366CC"/>
                      </a:solidFill>
                      <a:prstDash val="solid"/>
                    </a:lnL>
                    <a:lnR w="12700">
                      <a:solidFill>
                        <a:srgbClr val="6F2F9F"/>
                      </a:solidFill>
                      <a:prstDash val="solid"/>
                    </a:lnR>
                    <a:lnB w="12700">
                      <a:solidFill>
                        <a:srgbClr val="6F2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200" b="1" dirty="0" smtClean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</a:t>
                      </a:r>
                      <a:r>
                        <a:rPr lang="en-US" sz="1200" b="1" dirty="0" smtClean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r>
                        <a:rPr sz="1200" b="1" spc="-15" dirty="0" smtClean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million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4930">
                        <a:lnSpc>
                          <a:spcPct val="100000"/>
                        </a:lnSpc>
                      </a:pPr>
                      <a:r>
                        <a:rPr lang="en-US" sz="1200" b="1" i="1" dirty="0" smtClean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r>
                        <a:rPr sz="1200" b="1" i="1" dirty="0" smtClean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</a:t>
                      </a:r>
                      <a:r>
                        <a:rPr sz="1200" i="1" dirty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total restricted </a:t>
                      </a:r>
                      <a:r>
                        <a:rPr sz="1200" i="1" spc="-5" dirty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Contract</a:t>
                      </a:r>
                      <a:r>
                        <a:rPr sz="1200" i="1" spc="-145" dirty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i="1" dirty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funds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6F2F9F"/>
                      </a:solidFill>
                      <a:prstDash val="solid"/>
                    </a:lnL>
                    <a:lnR w="12700">
                      <a:solidFill>
                        <a:srgbClr val="6F2F9F"/>
                      </a:solidFill>
                      <a:prstDash val="solid"/>
                    </a:lnR>
                    <a:lnT w="12700">
                      <a:solidFill>
                        <a:srgbClr val="6F2F9F"/>
                      </a:solidFill>
                      <a:prstDash val="solid"/>
                    </a:lnT>
                    <a:lnB w="12700">
                      <a:solidFill>
                        <a:srgbClr val="6F2F9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91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74930">
                        <a:lnSpc>
                          <a:spcPct val="100000"/>
                        </a:lnSpc>
                      </a:pPr>
                      <a:r>
                        <a:rPr sz="1400" spc="-5" dirty="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Use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12700">
                      <a:solidFill>
                        <a:srgbClr val="3366CC"/>
                      </a:solidFill>
                      <a:prstDash val="solid"/>
                    </a:lnL>
                    <a:lnR w="12700">
                      <a:solidFill>
                        <a:srgbClr val="6F2F9F"/>
                      </a:solidFill>
                      <a:prstDash val="solid"/>
                    </a:lnR>
                    <a:lnT w="12700">
                      <a:solidFill>
                        <a:srgbClr val="6F2F9F"/>
                      </a:solidFill>
                      <a:prstDash val="solid"/>
                    </a:lnT>
                    <a:lnB w="12700">
                      <a:solidFill>
                        <a:srgbClr val="6F2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 marR="85725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200" dirty="0" smtClean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</a:t>
                      </a:r>
                      <a:r>
                        <a:rPr sz="1200" dirty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Department proposes to spend these funds to </a:t>
                      </a:r>
                      <a:r>
                        <a:rPr sz="1200" spc="-5" dirty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maintain </a:t>
                      </a:r>
                      <a:r>
                        <a:rPr sz="1200" dirty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summer programs</a:t>
                      </a:r>
                      <a:r>
                        <a:rPr sz="1200" spc="-204" dirty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impacting  </a:t>
                      </a:r>
                      <a:r>
                        <a:rPr sz="1200" dirty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students </a:t>
                      </a:r>
                      <a:r>
                        <a:rPr sz="1200" spc="-10" dirty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 </a:t>
                      </a:r>
                      <a:r>
                        <a:rPr sz="1200" dirty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</a:t>
                      </a:r>
                      <a:r>
                        <a:rPr sz="1200" spc="-5" dirty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lowest academic achievement in </a:t>
                      </a:r>
                      <a:r>
                        <a:rPr sz="1200" dirty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sz="1200" spc="-70" dirty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City.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6F2F9F"/>
                      </a:solidFill>
                      <a:prstDash val="solid"/>
                    </a:lnL>
                    <a:lnR w="12700">
                      <a:solidFill>
                        <a:srgbClr val="3366CC"/>
                      </a:solidFill>
                      <a:prstDash val="solid"/>
                    </a:lnR>
                    <a:lnT w="12700">
                      <a:solidFill>
                        <a:srgbClr val="6F2F9F"/>
                      </a:solidFill>
                      <a:prstDash val="solid"/>
                    </a:lnT>
                    <a:lnB w="12700">
                      <a:solidFill>
                        <a:srgbClr val="6F2F9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699C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1020</TotalTime>
  <Words>1295</Words>
  <Application>Microsoft Office PowerPoint</Application>
  <PresentationFormat>On-screen Show (4:3)</PresentationFormat>
  <Paragraphs>160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Office Theme</vt:lpstr>
      <vt:lpstr>PowerPoint Presentation</vt:lpstr>
      <vt:lpstr>Contracts for Excellence (C4E) Overview</vt:lpstr>
      <vt:lpstr>Contracts for Excellence (C4E) Requirements</vt:lpstr>
      <vt:lpstr>Contracts for Excellence Requirements (cont’d)</vt:lpstr>
      <vt:lpstr>Contracts for Excellence 2018-2019</vt:lpstr>
      <vt:lpstr>State Funding Breakdown</vt:lpstr>
      <vt:lpstr>NYC’s 2019-20 Preliminary C4E Plan</vt:lpstr>
      <vt:lpstr>PowerPoint Presentation</vt:lpstr>
      <vt:lpstr>PowerPoint Presentation</vt:lpstr>
      <vt:lpstr>How C4E Dollars Are Spent</vt:lpstr>
      <vt:lpstr>Class Size as an Allowable Activity During the 2019 – 2020 School Year </vt:lpstr>
      <vt:lpstr>Public Comment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Steele Phylesia</dc:creator>
  <cp:lastModifiedBy>Hendricks Andre</cp:lastModifiedBy>
  <cp:revision>40</cp:revision>
  <cp:lastPrinted>2019-07-11T16:02:59Z</cp:lastPrinted>
  <dcterms:created xsi:type="dcterms:W3CDTF">2018-05-02T14:57:59Z</dcterms:created>
  <dcterms:modified xsi:type="dcterms:W3CDTF">2019-07-11T17:05:34Z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2017-07-21T00:00:00Z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2018-05-02T00:00:00Z</vt:filetime>
  </property>
</Properties>
</file>